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758" r:id="rId3"/>
    <p:sldId id="306" r:id="rId4"/>
    <p:sldId id="748" r:id="rId5"/>
    <p:sldId id="762" r:id="rId6"/>
    <p:sldId id="740" r:id="rId7"/>
    <p:sldId id="262" r:id="rId8"/>
    <p:sldId id="749" r:id="rId9"/>
    <p:sldId id="754" r:id="rId10"/>
    <p:sldId id="741" r:id="rId11"/>
    <p:sldId id="742" r:id="rId12"/>
    <p:sldId id="745" r:id="rId13"/>
    <p:sldId id="760" r:id="rId14"/>
    <p:sldId id="299" r:id="rId15"/>
    <p:sldId id="746" r:id="rId16"/>
    <p:sldId id="747" r:id="rId17"/>
    <p:sldId id="259" r:id="rId18"/>
    <p:sldId id="307" r:id="rId19"/>
    <p:sldId id="750" r:id="rId20"/>
    <p:sldId id="761" r:id="rId21"/>
    <p:sldId id="287" r:id="rId22"/>
    <p:sldId id="757" r:id="rId23"/>
    <p:sldId id="260" r:id="rId24"/>
  </p:sldIdLst>
  <p:sldSz cx="9144000" cy="5143500" type="screen16x9"/>
  <p:notesSz cx="6858000" cy="9144000"/>
  <p:embeddedFontLst>
    <p:embeddedFont>
      <p:font typeface="Bellota Text" pitchFamily="2" charset="77"/>
      <p:regular r:id="rId26"/>
      <p:bold r:id="rId27"/>
      <p:italic r:id="rId28"/>
      <p:boldItalic r:id="rId29"/>
    </p:embeddedFont>
    <p:embeddedFont>
      <p:font typeface="Bellota Text Light" pitchFamily="2" charset="77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atisfy" panose="02000000000000000000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otte Van Hove" initials="CVH" lastIdx="5" clrIdx="0">
    <p:extLst>
      <p:ext uri="{19B8F6BF-5375-455C-9EA6-DF929625EA0E}">
        <p15:presenceInfo xmlns:p15="http://schemas.microsoft.com/office/powerpoint/2012/main" userId="Charlotte Van Hov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8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F52A6-A606-4D11-9BC2-5BA803DFAFF6}">
  <a:tblStyle styleId="{241F52A6-A606-4D11-9BC2-5BA803DF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EBCB6B-6929-4B4B-9B83-FFC68D3ED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 autoAdjust="0"/>
    <p:restoredTop sz="61633" autoAdjust="0"/>
  </p:normalViewPr>
  <p:slideViewPr>
    <p:cSldViewPr snapToGrid="0" snapToObjects="1">
      <p:cViewPr varScale="1">
        <p:scale>
          <a:sx n="101" d="100"/>
          <a:sy n="101" d="100"/>
        </p:scale>
        <p:origin x="2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k Dieng" userId="45db38f6d4d3de50" providerId="LiveId" clId="{E976EC52-5111-7A41-A246-206A79202260}"/>
    <pc:docChg chg="modSld">
      <pc:chgData name="Ck Dieng" userId="45db38f6d4d3de50" providerId="LiveId" clId="{E976EC52-5111-7A41-A246-206A79202260}" dt="2022-03-21T14:40:55.303" v="7" actId="20577"/>
      <pc:docMkLst>
        <pc:docMk/>
      </pc:docMkLst>
      <pc:sldChg chg="modNotesTx">
        <pc:chgData name="Ck Dieng" userId="45db38f6d4d3de50" providerId="LiveId" clId="{E976EC52-5111-7A41-A246-206A79202260}" dt="2022-03-21T14:40:20.560" v="2" actId="20577"/>
        <pc:sldMkLst>
          <pc:docMk/>
          <pc:sldMk cId="0" sldId="256"/>
        </pc:sldMkLst>
      </pc:sldChg>
      <pc:sldChg chg="modNotesTx">
        <pc:chgData name="Ck Dieng" userId="45db38f6d4d3de50" providerId="LiveId" clId="{E976EC52-5111-7A41-A246-206A79202260}" dt="2022-03-21T14:40:55.303" v="7" actId="20577"/>
        <pc:sldMkLst>
          <pc:docMk/>
          <pc:sldMk cId="4079171016" sldId="307"/>
        </pc:sldMkLst>
      </pc:sldChg>
      <pc:sldChg chg="modNotesTx">
        <pc:chgData name="Ck Dieng" userId="45db38f6d4d3de50" providerId="LiveId" clId="{E976EC52-5111-7A41-A246-206A79202260}" dt="2022-03-21T14:40:41.172" v="5" actId="20577"/>
        <pc:sldMkLst>
          <pc:docMk/>
          <pc:sldMk cId="0" sldId="741"/>
        </pc:sldMkLst>
      </pc:sldChg>
      <pc:sldChg chg="modNotesTx">
        <pc:chgData name="Ck Dieng" userId="45db38f6d4d3de50" providerId="LiveId" clId="{E976EC52-5111-7A41-A246-206A79202260}" dt="2022-03-21T14:40:25.218" v="3" actId="20577"/>
        <pc:sldMkLst>
          <pc:docMk/>
          <pc:sldMk cId="3560534587" sldId="748"/>
        </pc:sldMkLst>
      </pc:sldChg>
      <pc:sldChg chg="modNotesTx">
        <pc:chgData name="Ck Dieng" userId="45db38f6d4d3de50" providerId="LiveId" clId="{E976EC52-5111-7A41-A246-206A79202260}" dt="2022-03-21T14:40:08.534" v="0" actId="20577"/>
        <pc:sldMkLst>
          <pc:docMk/>
          <pc:sldMk cId="3138389726" sldId="757"/>
        </pc:sldMkLst>
      </pc:sldChg>
      <pc:sldChg chg="modNotesTx">
        <pc:chgData name="Ck Dieng" userId="45db38f6d4d3de50" providerId="LiveId" clId="{E976EC52-5111-7A41-A246-206A79202260}" dt="2022-03-21T14:40:16.852" v="1" actId="20577"/>
        <pc:sldMkLst>
          <pc:docMk/>
          <pc:sldMk cId="2121008567" sldId="758"/>
        </pc:sldMkLst>
      </pc:sldChg>
      <pc:sldChg chg="modNotesTx">
        <pc:chgData name="Ck Dieng" userId="45db38f6d4d3de50" providerId="LiveId" clId="{E976EC52-5111-7A41-A246-206A79202260}" dt="2022-03-21T14:40:48.196" v="6" actId="20577"/>
        <pc:sldMkLst>
          <pc:docMk/>
          <pc:sldMk cId="2747294871" sldId="760"/>
        </pc:sldMkLst>
      </pc:sldChg>
      <pc:sldChg chg="modNotesTx">
        <pc:chgData name="Ck Dieng" userId="45db38f6d4d3de50" providerId="LiveId" clId="{E976EC52-5111-7A41-A246-206A79202260}" dt="2022-03-21T14:40:28.714" v="4" actId="20577"/>
        <pc:sldMkLst>
          <pc:docMk/>
          <pc:sldMk cId="4213182449" sldId="762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Feuil1!$A$2:$A$5</cx:f>
        <cx:lvl ptCount="4">
          <cx:pt idx="0">C#</cx:pt>
          <cx:pt idx="1">HTML</cx:pt>
          <cx:pt idx="2">CSS</cx:pt>
          <cx:pt idx="3">JS</cx:pt>
        </cx:lvl>
      </cx:strDim>
      <cx:numDim type="size">
        <cx:f>Feuil1!$B$2:$B$5</cx:f>
        <cx:lvl ptCount="4" formatCode="General">
          <cx:pt idx="0">26.699999999999999</cx:pt>
          <cx:pt idx="1">54</cx:pt>
          <cx:pt idx="2">16</cx:pt>
          <cx:pt idx="3">3.2999999999999998</cx:pt>
        </cx:lvl>
      </cx:numDim>
    </cx:data>
  </cx:chartData>
  <cx:chart>
    <cx:plotArea>
      <cx:plotAreaRegion>
        <cx:series layoutId="sunburst" uniqueId="{AF41127C-85EB-4318-837F-86DDCEF5A4E9}">
          <cx:tx>
            <cx:txData>
              <cx:f>Feuil1!$B$1</cx:f>
              <cx:v>Langages</cx:v>
            </cx:txData>
          </cx:tx>
          <cx:dataPt idx="0"/>
          <cx:dataPt idx="1"/>
          <cx:dataPt idx="3"/>
          <cx:dataLabels pos="ctr">
            <cx:visibility seriesName="0" categoryName="1" value="0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9525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cap="all" spc="15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410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6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3214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399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001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926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005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7372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852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114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738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8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744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96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3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772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ADAPTÉE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1/ PANIER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3 tailles : Solo / Duo / Famille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2/ BOUTIQUE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 produits « à la demande 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LARGE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3 types de paniers : fruit / Végétalien / Complet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INCLUSIVE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 activités autour de la cuisine et de la ferme mais également tout autre sujet convivial qui peut rassembler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ENGAGEANTE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Plus largement, répond au besoin d’engagement des consommateur qui font le choix de ce type de consommation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77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875" y="271169"/>
            <a:ext cx="4532251" cy="45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⬩"/>
              <a:defRPr sz="2500" i="1">
                <a:solidFill>
                  <a:schemeClr val="lt1"/>
                </a:solidFill>
              </a:defRPr>
            </a:lvl1pPr>
            <a:lvl2pPr marL="914400" lvl="1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◇"/>
              <a:defRPr sz="2500" i="1">
                <a:solidFill>
                  <a:schemeClr val="lt1"/>
                </a:solidFill>
              </a:defRPr>
            </a:lvl2pPr>
            <a:lvl3pPr marL="1371600" lvl="2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3pPr>
            <a:lvl4pPr marL="1828800" lvl="3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4pPr>
            <a:lvl5pPr marL="2286000" lvl="4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5pPr>
            <a:lvl6pPr marL="2743200" lvl="5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6pPr>
            <a:lvl7pPr marL="3200400" lvl="6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7pPr>
            <a:lvl8pPr marL="3657600" lvl="7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8pPr>
            <a:lvl9pPr marL="4114800" lvl="8" indent="-38735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CAA04-2E26-DD4C-944E-21458F431C1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" y="-7112"/>
            <a:ext cx="842682" cy="68657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914900" y="1241003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&amp; Wild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>
            <a:spLocks noGrp="1"/>
          </p:cNvSpPr>
          <p:nvPr>
            <p:ph type="title"/>
          </p:nvPr>
        </p:nvSpPr>
        <p:spPr>
          <a:xfrm>
            <a:off x="1080000" y="49069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L’utilisateur : comment ça marche ?</a:t>
            </a:r>
            <a:endParaRPr dirty="0"/>
          </a:p>
        </p:txBody>
      </p:sp>
      <p:sp>
        <p:nvSpPr>
          <p:cNvPr id="383" name="Google Shape;383;p3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C68948E-3314-4A6A-B2A0-CB7FFD18F595}"/>
              </a:ext>
            </a:extLst>
          </p:cNvPr>
          <p:cNvGrpSpPr/>
          <p:nvPr/>
        </p:nvGrpSpPr>
        <p:grpSpPr>
          <a:xfrm>
            <a:off x="0" y="1939766"/>
            <a:ext cx="9144000" cy="1037895"/>
            <a:chOff x="0" y="1920092"/>
            <a:chExt cx="9144000" cy="1037895"/>
          </a:xfrm>
        </p:grpSpPr>
        <p:sp>
          <p:nvSpPr>
            <p:cNvPr id="384" name="Google Shape;384;p39"/>
            <p:cNvSpPr/>
            <p:nvPr/>
          </p:nvSpPr>
          <p:spPr>
            <a:xfrm>
              <a:off x="0" y="1946944"/>
              <a:ext cx="9144000" cy="1011043"/>
            </a:xfrm>
            <a:custGeom>
              <a:avLst/>
              <a:gdLst/>
              <a:ahLst/>
              <a:cxnLst/>
              <a:rect l="l" t="t" r="r" b="b"/>
              <a:pathLst>
                <a:path w="12192000" h="1348058" extrusionOk="0">
                  <a:moveTo>
                    <a:pt x="12192000" y="0"/>
                  </a:moveTo>
                  <a:lnTo>
                    <a:pt x="10837333" y="0"/>
                  </a:lnTo>
                  <a:cubicBezTo>
                    <a:pt x="10463295" y="0"/>
                    <a:pt x="10160000" y="301773"/>
                    <a:pt x="10160000" y="674029"/>
                  </a:cubicBezTo>
                  <a:lnTo>
                    <a:pt x="10160000" y="674029"/>
                  </a:lnTo>
                  <a:cubicBezTo>
                    <a:pt x="10160000" y="1046281"/>
                    <a:pt x="9856705" y="1348059"/>
                    <a:pt x="9482667" y="1348059"/>
                  </a:cubicBezTo>
                  <a:lnTo>
                    <a:pt x="9482667" y="1348059"/>
                  </a:lnTo>
                  <a:cubicBezTo>
                    <a:pt x="9108581" y="1348059"/>
                    <a:pt x="8805333" y="1046281"/>
                    <a:pt x="8805333" y="674029"/>
                  </a:cubicBezTo>
                  <a:lnTo>
                    <a:pt x="8805333" y="674029"/>
                  </a:lnTo>
                  <a:cubicBezTo>
                    <a:pt x="8805333" y="301773"/>
                    <a:pt x="8502086" y="0"/>
                    <a:pt x="8128000" y="0"/>
                  </a:cubicBezTo>
                  <a:lnTo>
                    <a:pt x="8128000" y="0"/>
                  </a:lnTo>
                  <a:cubicBezTo>
                    <a:pt x="7753915" y="0"/>
                    <a:pt x="7450667" y="301773"/>
                    <a:pt x="7450667" y="674029"/>
                  </a:cubicBezTo>
                  <a:lnTo>
                    <a:pt x="7450667" y="674029"/>
                  </a:lnTo>
                  <a:cubicBezTo>
                    <a:pt x="7450667" y="1046281"/>
                    <a:pt x="7147419" y="1348059"/>
                    <a:pt x="6773334" y="1348059"/>
                  </a:cubicBezTo>
                  <a:lnTo>
                    <a:pt x="6773334" y="1348059"/>
                  </a:lnTo>
                  <a:cubicBezTo>
                    <a:pt x="6399248" y="1348059"/>
                    <a:pt x="6096000" y="1046281"/>
                    <a:pt x="6096000" y="674029"/>
                  </a:cubicBezTo>
                  <a:lnTo>
                    <a:pt x="6096000" y="674029"/>
                  </a:lnTo>
                  <a:cubicBezTo>
                    <a:pt x="6096000" y="301773"/>
                    <a:pt x="5792753" y="0"/>
                    <a:pt x="5418667" y="0"/>
                  </a:cubicBezTo>
                  <a:lnTo>
                    <a:pt x="5418667" y="0"/>
                  </a:lnTo>
                  <a:cubicBezTo>
                    <a:pt x="5044581" y="0"/>
                    <a:pt x="4741334" y="301773"/>
                    <a:pt x="4741334" y="674029"/>
                  </a:cubicBezTo>
                  <a:lnTo>
                    <a:pt x="4741334" y="674029"/>
                  </a:lnTo>
                  <a:cubicBezTo>
                    <a:pt x="4741334" y="1046281"/>
                    <a:pt x="4438076" y="1348059"/>
                    <a:pt x="4064000" y="1348059"/>
                  </a:cubicBezTo>
                  <a:lnTo>
                    <a:pt x="4064000" y="1348059"/>
                  </a:lnTo>
                  <a:cubicBezTo>
                    <a:pt x="3689924" y="1348059"/>
                    <a:pt x="3386667" y="1046281"/>
                    <a:pt x="3386667" y="674029"/>
                  </a:cubicBezTo>
                  <a:lnTo>
                    <a:pt x="3386667" y="674029"/>
                  </a:lnTo>
                  <a:cubicBezTo>
                    <a:pt x="3386667" y="301773"/>
                    <a:pt x="3083410" y="0"/>
                    <a:pt x="2709333" y="0"/>
                  </a:cubicBezTo>
                  <a:lnTo>
                    <a:pt x="2709333" y="0"/>
                  </a:lnTo>
                  <a:cubicBezTo>
                    <a:pt x="2335257" y="0"/>
                    <a:pt x="2032000" y="301773"/>
                    <a:pt x="2032000" y="674029"/>
                  </a:cubicBezTo>
                  <a:lnTo>
                    <a:pt x="2032000" y="674029"/>
                  </a:lnTo>
                  <a:cubicBezTo>
                    <a:pt x="2032000" y="1046281"/>
                    <a:pt x="1728743" y="1348059"/>
                    <a:pt x="1354667" y="1348059"/>
                  </a:cubicBezTo>
                  <a:lnTo>
                    <a:pt x="0" y="1348059"/>
                  </a:lnTo>
                </a:path>
              </a:pathLst>
            </a:custGeom>
            <a:noFill/>
            <a:ln w="2286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0" y="1920092"/>
              <a:ext cx="9144000" cy="1011043"/>
            </a:xfrm>
            <a:custGeom>
              <a:avLst/>
              <a:gdLst/>
              <a:ahLst/>
              <a:cxnLst/>
              <a:rect l="l" t="t" r="r" b="b"/>
              <a:pathLst>
                <a:path w="12192000" h="1348058" extrusionOk="0">
                  <a:moveTo>
                    <a:pt x="12192000" y="0"/>
                  </a:moveTo>
                  <a:lnTo>
                    <a:pt x="10837333" y="0"/>
                  </a:lnTo>
                  <a:cubicBezTo>
                    <a:pt x="10463295" y="0"/>
                    <a:pt x="10160000" y="301773"/>
                    <a:pt x="10160000" y="674029"/>
                  </a:cubicBezTo>
                  <a:lnTo>
                    <a:pt x="10160000" y="674029"/>
                  </a:lnTo>
                  <a:cubicBezTo>
                    <a:pt x="10160000" y="1046281"/>
                    <a:pt x="9856705" y="1348059"/>
                    <a:pt x="9482667" y="1348059"/>
                  </a:cubicBezTo>
                  <a:lnTo>
                    <a:pt x="9482667" y="1348059"/>
                  </a:lnTo>
                  <a:cubicBezTo>
                    <a:pt x="9108581" y="1348059"/>
                    <a:pt x="8805333" y="1046281"/>
                    <a:pt x="8805333" y="674029"/>
                  </a:cubicBezTo>
                  <a:lnTo>
                    <a:pt x="8805333" y="674029"/>
                  </a:lnTo>
                  <a:cubicBezTo>
                    <a:pt x="8805333" y="301773"/>
                    <a:pt x="8502086" y="0"/>
                    <a:pt x="8128000" y="0"/>
                  </a:cubicBezTo>
                  <a:lnTo>
                    <a:pt x="8128000" y="0"/>
                  </a:lnTo>
                  <a:cubicBezTo>
                    <a:pt x="7753915" y="0"/>
                    <a:pt x="7450667" y="301773"/>
                    <a:pt x="7450667" y="674029"/>
                  </a:cubicBezTo>
                  <a:lnTo>
                    <a:pt x="7450667" y="674029"/>
                  </a:lnTo>
                  <a:cubicBezTo>
                    <a:pt x="7450667" y="1046281"/>
                    <a:pt x="7147419" y="1348059"/>
                    <a:pt x="6773334" y="1348059"/>
                  </a:cubicBezTo>
                  <a:lnTo>
                    <a:pt x="6773334" y="1348059"/>
                  </a:lnTo>
                  <a:cubicBezTo>
                    <a:pt x="6399248" y="1348059"/>
                    <a:pt x="6096000" y="1046281"/>
                    <a:pt x="6096000" y="674029"/>
                  </a:cubicBezTo>
                  <a:lnTo>
                    <a:pt x="6096000" y="674029"/>
                  </a:lnTo>
                  <a:cubicBezTo>
                    <a:pt x="6096000" y="301773"/>
                    <a:pt x="5792753" y="0"/>
                    <a:pt x="5418667" y="0"/>
                  </a:cubicBezTo>
                  <a:lnTo>
                    <a:pt x="5418667" y="0"/>
                  </a:lnTo>
                  <a:cubicBezTo>
                    <a:pt x="5044581" y="0"/>
                    <a:pt x="4741334" y="301773"/>
                    <a:pt x="4741334" y="674029"/>
                  </a:cubicBezTo>
                  <a:lnTo>
                    <a:pt x="4741334" y="674029"/>
                  </a:lnTo>
                  <a:cubicBezTo>
                    <a:pt x="4741334" y="1046281"/>
                    <a:pt x="4438076" y="1348059"/>
                    <a:pt x="4064000" y="1348059"/>
                  </a:cubicBezTo>
                  <a:lnTo>
                    <a:pt x="4064000" y="1348059"/>
                  </a:lnTo>
                  <a:cubicBezTo>
                    <a:pt x="3689924" y="1348059"/>
                    <a:pt x="3386667" y="1046281"/>
                    <a:pt x="3386667" y="674029"/>
                  </a:cubicBezTo>
                  <a:lnTo>
                    <a:pt x="3386667" y="674029"/>
                  </a:lnTo>
                  <a:cubicBezTo>
                    <a:pt x="3386667" y="301773"/>
                    <a:pt x="3083410" y="0"/>
                    <a:pt x="2709333" y="0"/>
                  </a:cubicBezTo>
                  <a:lnTo>
                    <a:pt x="2709333" y="0"/>
                  </a:lnTo>
                  <a:cubicBezTo>
                    <a:pt x="2335257" y="0"/>
                    <a:pt x="2032000" y="301773"/>
                    <a:pt x="2032000" y="674029"/>
                  </a:cubicBezTo>
                  <a:lnTo>
                    <a:pt x="2032000" y="674029"/>
                  </a:lnTo>
                  <a:cubicBezTo>
                    <a:pt x="2032000" y="1046281"/>
                    <a:pt x="1728743" y="1348059"/>
                    <a:pt x="1354667" y="1348059"/>
                  </a:cubicBezTo>
                  <a:lnTo>
                    <a:pt x="0" y="134805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39"/>
          <p:cNvGrpSpPr/>
          <p:nvPr/>
        </p:nvGrpSpPr>
        <p:grpSpPr>
          <a:xfrm>
            <a:off x="1786339" y="1331701"/>
            <a:ext cx="473400" cy="473400"/>
            <a:chOff x="1786339" y="1703401"/>
            <a:chExt cx="473400" cy="473400"/>
          </a:xfrm>
        </p:grpSpPr>
        <p:sp>
          <p:nvSpPr>
            <p:cNvPr id="387" name="Google Shape;38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1</a:t>
              </a:r>
              <a:endParaRPr sz="6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3814414" y="1331701"/>
            <a:ext cx="473400" cy="473400"/>
            <a:chOff x="3814414" y="1703401"/>
            <a:chExt cx="473400" cy="473400"/>
          </a:xfrm>
        </p:grpSpPr>
        <p:sp>
          <p:nvSpPr>
            <p:cNvPr id="390" name="Google Shape;39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3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2" name="Google Shape;392;p39"/>
          <p:cNvGrpSpPr/>
          <p:nvPr/>
        </p:nvGrpSpPr>
        <p:grpSpPr>
          <a:xfrm>
            <a:off x="5866929" y="1325149"/>
            <a:ext cx="473400" cy="473400"/>
            <a:chOff x="5842489" y="1703401"/>
            <a:chExt cx="473400" cy="473400"/>
          </a:xfrm>
        </p:grpSpPr>
        <p:sp>
          <p:nvSpPr>
            <p:cNvPr id="393" name="Google Shape;39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5</a:t>
              </a:r>
              <a:endParaRPr sz="6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8" name="Google Shape;398;p39"/>
          <p:cNvGrpSpPr/>
          <p:nvPr/>
        </p:nvGrpSpPr>
        <p:grpSpPr>
          <a:xfrm>
            <a:off x="4852739" y="3135430"/>
            <a:ext cx="473400" cy="473400"/>
            <a:chOff x="4852739" y="3576300"/>
            <a:chExt cx="473400" cy="473400"/>
          </a:xfrm>
        </p:grpSpPr>
        <p:sp>
          <p:nvSpPr>
            <p:cNvPr id="399" name="Google Shape;39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4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01" name="Google Shape;401;p39"/>
          <p:cNvGrpSpPr/>
          <p:nvPr/>
        </p:nvGrpSpPr>
        <p:grpSpPr>
          <a:xfrm>
            <a:off x="2824664" y="3118710"/>
            <a:ext cx="473400" cy="473400"/>
            <a:chOff x="2824664" y="3576300"/>
            <a:chExt cx="473400" cy="473400"/>
          </a:xfrm>
        </p:grpSpPr>
        <p:sp>
          <p:nvSpPr>
            <p:cNvPr id="402" name="Google Shape;40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2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404" name="Google Shape;404;p39"/>
          <p:cNvSpPr txBox="1"/>
          <p:nvPr/>
        </p:nvSpPr>
        <p:spPr>
          <a:xfrm>
            <a:off x="210" y="2236960"/>
            <a:ext cx="1286400" cy="18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4444301" y="3464144"/>
            <a:ext cx="1286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Achèter des produits au choix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5481292" y="1213864"/>
            <a:ext cx="1286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Proposer une activité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2" name="Google Shape;404;p39">
            <a:extLst>
              <a:ext uri="{FF2B5EF4-FFF2-40B4-BE49-F238E27FC236}">
                <a16:creationId xmlns:a16="http://schemas.microsoft.com/office/drawing/2014/main" id="{D1E805F5-2068-4E03-8452-EBD7668266E7}"/>
              </a:ext>
            </a:extLst>
          </p:cNvPr>
          <p:cNvSpPr txBox="1"/>
          <p:nvPr/>
        </p:nvSpPr>
        <p:spPr>
          <a:xfrm>
            <a:off x="2414652" y="3488564"/>
            <a:ext cx="1286400" cy="347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Demander à adhérer à l’association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" name="Google Shape;404;p39">
            <a:extLst>
              <a:ext uri="{FF2B5EF4-FFF2-40B4-BE49-F238E27FC236}">
                <a16:creationId xmlns:a16="http://schemas.microsoft.com/office/drawing/2014/main" id="{42F56C6D-1D9C-46F7-877F-8821C50D2FEA}"/>
              </a:ext>
            </a:extLst>
          </p:cNvPr>
          <p:cNvSpPr txBox="1"/>
          <p:nvPr/>
        </p:nvSpPr>
        <p:spPr>
          <a:xfrm>
            <a:off x="3405335" y="1176695"/>
            <a:ext cx="1286400" cy="18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S’abonner à une offre de panier bio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3" name="Google Shape;636;p47">
            <a:extLst>
              <a:ext uri="{FF2B5EF4-FFF2-40B4-BE49-F238E27FC236}">
                <a16:creationId xmlns:a16="http://schemas.microsoft.com/office/drawing/2014/main" id="{85F8F06B-3F9B-D14C-9138-303367538FBD}"/>
              </a:ext>
            </a:extLst>
          </p:cNvPr>
          <p:cNvSpPr/>
          <p:nvPr/>
        </p:nvSpPr>
        <p:spPr>
          <a:xfrm>
            <a:off x="142189" y="1553458"/>
            <a:ext cx="954771" cy="101104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05;p39">
            <a:extLst>
              <a:ext uri="{FF2B5EF4-FFF2-40B4-BE49-F238E27FC236}">
                <a16:creationId xmlns:a16="http://schemas.microsoft.com/office/drawing/2014/main" id="{C90C7706-AF36-6E45-A439-33C089492018}"/>
              </a:ext>
            </a:extLst>
          </p:cNvPr>
          <p:cNvSpPr txBox="1"/>
          <p:nvPr/>
        </p:nvSpPr>
        <p:spPr>
          <a:xfrm>
            <a:off x="1168383" y="940397"/>
            <a:ext cx="157521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Voir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toutes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les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offres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de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produits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et services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  <p:bldP spid="408" grpId="0"/>
      <p:bldP spid="32" grpId="0"/>
      <p:bldP spid="40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>
            <a:spLocks noGrp="1"/>
          </p:cNvSpPr>
          <p:nvPr>
            <p:ph type="title"/>
          </p:nvPr>
        </p:nvSpPr>
        <p:spPr>
          <a:xfrm>
            <a:off x="1080000" y="441673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gestionnaire : comment ça marche ?</a:t>
            </a:r>
            <a:endParaRPr dirty="0"/>
          </a:p>
        </p:txBody>
      </p:sp>
      <p:sp>
        <p:nvSpPr>
          <p:cNvPr id="383" name="Google Shape;383;p3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C68948E-3314-4A6A-B2A0-CB7FFD18F595}"/>
              </a:ext>
            </a:extLst>
          </p:cNvPr>
          <p:cNvGrpSpPr/>
          <p:nvPr/>
        </p:nvGrpSpPr>
        <p:grpSpPr>
          <a:xfrm>
            <a:off x="0" y="1939766"/>
            <a:ext cx="9144000" cy="1037895"/>
            <a:chOff x="0" y="1920092"/>
            <a:chExt cx="9144000" cy="1037895"/>
          </a:xfrm>
        </p:grpSpPr>
        <p:sp>
          <p:nvSpPr>
            <p:cNvPr id="384" name="Google Shape;384;p39"/>
            <p:cNvSpPr/>
            <p:nvPr/>
          </p:nvSpPr>
          <p:spPr>
            <a:xfrm>
              <a:off x="0" y="1946944"/>
              <a:ext cx="9144000" cy="1011043"/>
            </a:xfrm>
            <a:custGeom>
              <a:avLst/>
              <a:gdLst/>
              <a:ahLst/>
              <a:cxnLst/>
              <a:rect l="l" t="t" r="r" b="b"/>
              <a:pathLst>
                <a:path w="12192000" h="1348058" extrusionOk="0">
                  <a:moveTo>
                    <a:pt x="12192000" y="0"/>
                  </a:moveTo>
                  <a:lnTo>
                    <a:pt x="10837333" y="0"/>
                  </a:lnTo>
                  <a:cubicBezTo>
                    <a:pt x="10463295" y="0"/>
                    <a:pt x="10160000" y="301773"/>
                    <a:pt x="10160000" y="674029"/>
                  </a:cubicBezTo>
                  <a:lnTo>
                    <a:pt x="10160000" y="674029"/>
                  </a:lnTo>
                  <a:cubicBezTo>
                    <a:pt x="10160000" y="1046281"/>
                    <a:pt x="9856705" y="1348059"/>
                    <a:pt x="9482667" y="1348059"/>
                  </a:cubicBezTo>
                  <a:lnTo>
                    <a:pt x="9482667" y="1348059"/>
                  </a:lnTo>
                  <a:cubicBezTo>
                    <a:pt x="9108581" y="1348059"/>
                    <a:pt x="8805333" y="1046281"/>
                    <a:pt x="8805333" y="674029"/>
                  </a:cubicBezTo>
                  <a:lnTo>
                    <a:pt x="8805333" y="674029"/>
                  </a:lnTo>
                  <a:cubicBezTo>
                    <a:pt x="8805333" y="301773"/>
                    <a:pt x="8502086" y="0"/>
                    <a:pt x="8128000" y="0"/>
                  </a:cubicBezTo>
                  <a:lnTo>
                    <a:pt x="8128000" y="0"/>
                  </a:lnTo>
                  <a:cubicBezTo>
                    <a:pt x="7753915" y="0"/>
                    <a:pt x="7450667" y="301773"/>
                    <a:pt x="7450667" y="674029"/>
                  </a:cubicBezTo>
                  <a:lnTo>
                    <a:pt x="7450667" y="674029"/>
                  </a:lnTo>
                  <a:cubicBezTo>
                    <a:pt x="7450667" y="1046281"/>
                    <a:pt x="7147419" y="1348059"/>
                    <a:pt x="6773334" y="1348059"/>
                  </a:cubicBezTo>
                  <a:lnTo>
                    <a:pt x="6773334" y="1348059"/>
                  </a:lnTo>
                  <a:cubicBezTo>
                    <a:pt x="6399248" y="1348059"/>
                    <a:pt x="6096000" y="1046281"/>
                    <a:pt x="6096000" y="674029"/>
                  </a:cubicBezTo>
                  <a:lnTo>
                    <a:pt x="6096000" y="674029"/>
                  </a:lnTo>
                  <a:cubicBezTo>
                    <a:pt x="6096000" y="301773"/>
                    <a:pt x="5792753" y="0"/>
                    <a:pt x="5418667" y="0"/>
                  </a:cubicBezTo>
                  <a:lnTo>
                    <a:pt x="5418667" y="0"/>
                  </a:lnTo>
                  <a:cubicBezTo>
                    <a:pt x="5044581" y="0"/>
                    <a:pt x="4741334" y="301773"/>
                    <a:pt x="4741334" y="674029"/>
                  </a:cubicBezTo>
                  <a:lnTo>
                    <a:pt x="4741334" y="674029"/>
                  </a:lnTo>
                  <a:cubicBezTo>
                    <a:pt x="4741334" y="1046281"/>
                    <a:pt x="4438076" y="1348059"/>
                    <a:pt x="4064000" y="1348059"/>
                  </a:cubicBezTo>
                  <a:lnTo>
                    <a:pt x="4064000" y="1348059"/>
                  </a:lnTo>
                  <a:cubicBezTo>
                    <a:pt x="3689924" y="1348059"/>
                    <a:pt x="3386667" y="1046281"/>
                    <a:pt x="3386667" y="674029"/>
                  </a:cubicBezTo>
                  <a:lnTo>
                    <a:pt x="3386667" y="674029"/>
                  </a:lnTo>
                  <a:cubicBezTo>
                    <a:pt x="3386667" y="301773"/>
                    <a:pt x="3083410" y="0"/>
                    <a:pt x="2709333" y="0"/>
                  </a:cubicBezTo>
                  <a:lnTo>
                    <a:pt x="2709333" y="0"/>
                  </a:lnTo>
                  <a:cubicBezTo>
                    <a:pt x="2335257" y="0"/>
                    <a:pt x="2032000" y="301773"/>
                    <a:pt x="2032000" y="674029"/>
                  </a:cubicBezTo>
                  <a:lnTo>
                    <a:pt x="2032000" y="674029"/>
                  </a:lnTo>
                  <a:cubicBezTo>
                    <a:pt x="2032000" y="1046281"/>
                    <a:pt x="1728743" y="1348059"/>
                    <a:pt x="1354667" y="1348059"/>
                  </a:cubicBezTo>
                  <a:lnTo>
                    <a:pt x="0" y="1348059"/>
                  </a:lnTo>
                </a:path>
              </a:pathLst>
            </a:custGeom>
            <a:noFill/>
            <a:ln w="2286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0" y="1920092"/>
              <a:ext cx="9144000" cy="1011043"/>
            </a:xfrm>
            <a:custGeom>
              <a:avLst/>
              <a:gdLst/>
              <a:ahLst/>
              <a:cxnLst/>
              <a:rect l="l" t="t" r="r" b="b"/>
              <a:pathLst>
                <a:path w="12192000" h="1348058" extrusionOk="0">
                  <a:moveTo>
                    <a:pt x="12192000" y="0"/>
                  </a:moveTo>
                  <a:lnTo>
                    <a:pt x="10837333" y="0"/>
                  </a:lnTo>
                  <a:cubicBezTo>
                    <a:pt x="10463295" y="0"/>
                    <a:pt x="10160000" y="301773"/>
                    <a:pt x="10160000" y="674029"/>
                  </a:cubicBezTo>
                  <a:lnTo>
                    <a:pt x="10160000" y="674029"/>
                  </a:lnTo>
                  <a:cubicBezTo>
                    <a:pt x="10160000" y="1046281"/>
                    <a:pt x="9856705" y="1348059"/>
                    <a:pt x="9482667" y="1348059"/>
                  </a:cubicBezTo>
                  <a:lnTo>
                    <a:pt x="9482667" y="1348059"/>
                  </a:lnTo>
                  <a:cubicBezTo>
                    <a:pt x="9108581" y="1348059"/>
                    <a:pt x="8805333" y="1046281"/>
                    <a:pt x="8805333" y="674029"/>
                  </a:cubicBezTo>
                  <a:lnTo>
                    <a:pt x="8805333" y="674029"/>
                  </a:lnTo>
                  <a:cubicBezTo>
                    <a:pt x="8805333" y="301773"/>
                    <a:pt x="8502086" y="0"/>
                    <a:pt x="8128000" y="0"/>
                  </a:cubicBezTo>
                  <a:lnTo>
                    <a:pt x="8128000" y="0"/>
                  </a:lnTo>
                  <a:cubicBezTo>
                    <a:pt x="7753915" y="0"/>
                    <a:pt x="7450667" y="301773"/>
                    <a:pt x="7450667" y="674029"/>
                  </a:cubicBezTo>
                  <a:lnTo>
                    <a:pt x="7450667" y="674029"/>
                  </a:lnTo>
                  <a:cubicBezTo>
                    <a:pt x="7450667" y="1046281"/>
                    <a:pt x="7147419" y="1348059"/>
                    <a:pt x="6773334" y="1348059"/>
                  </a:cubicBezTo>
                  <a:lnTo>
                    <a:pt x="6773334" y="1348059"/>
                  </a:lnTo>
                  <a:cubicBezTo>
                    <a:pt x="6399248" y="1348059"/>
                    <a:pt x="6096000" y="1046281"/>
                    <a:pt x="6096000" y="674029"/>
                  </a:cubicBezTo>
                  <a:lnTo>
                    <a:pt x="6096000" y="674029"/>
                  </a:lnTo>
                  <a:cubicBezTo>
                    <a:pt x="6096000" y="301773"/>
                    <a:pt x="5792753" y="0"/>
                    <a:pt x="5418667" y="0"/>
                  </a:cubicBezTo>
                  <a:lnTo>
                    <a:pt x="5418667" y="0"/>
                  </a:lnTo>
                  <a:cubicBezTo>
                    <a:pt x="5044581" y="0"/>
                    <a:pt x="4741334" y="301773"/>
                    <a:pt x="4741334" y="674029"/>
                  </a:cubicBezTo>
                  <a:lnTo>
                    <a:pt x="4741334" y="674029"/>
                  </a:lnTo>
                  <a:cubicBezTo>
                    <a:pt x="4741334" y="1046281"/>
                    <a:pt x="4438076" y="1348059"/>
                    <a:pt x="4064000" y="1348059"/>
                  </a:cubicBezTo>
                  <a:lnTo>
                    <a:pt x="4064000" y="1348059"/>
                  </a:lnTo>
                  <a:cubicBezTo>
                    <a:pt x="3689924" y="1348059"/>
                    <a:pt x="3386667" y="1046281"/>
                    <a:pt x="3386667" y="674029"/>
                  </a:cubicBezTo>
                  <a:lnTo>
                    <a:pt x="3386667" y="674029"/>
                  </a:lnTo>
                  <a:cubicBezTo>
                    <a:pt x="3386667" y="301773"/>
                    <a:pt x="3083410" y="0"/>
                    <a:pt x="2709333" y="0"/>
                  </a:cubicBezTo>
                  <a:lnTo>
                    <a:pt x="2709333" y="0"/>
                  </a:lnTo>
                  <a:cubicBezTo>
                    <a:pt x="2335257" y="0"/>
                    <a:pt x="2032000" y="301773"/>
                    <a:pt x="2032000" y="674029"/>
                  </a:cubicBezTo>
                  <a:lnTo>
                    <a:pt x="2032000" y="674029"/>
                  </a:lnTo>
                  <a:cubicBezTo>
                    <a:pt x="2032000" y="1046281"/>
                    <a:pt x="1728743" y="1348059"/>
                    <a:pt x="1354667" y="1348059"/>
                  </a:cubicBezTo>
                  <a:lnTo>
                    <a:pt x="0" y="134805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39"/>
          <p:cNvGrpSpPr/>
          <p:nvPr/>
        </p:nvGrpSpPr>
        <p:grpSpPr>
          <a:xfrm>
            <a:off x="1786339" y="1331701"/>
            <a:ext cx="473400" cy="473400"/>
            <a:chOff x="1786339" y="1703401"/>
            <a:chExt cx="473400" cy="473400"/>
          </a:xfrm>
        </p:grpSpPr>
        <p:sp>
          <p:nvSpPr>
            <p:cNvPr id="387" name="Google Shape;38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1</a:t>
              </a:r>
              <a:endParaRPr sz="6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3814414" y="1331701"/>
            <a:ext cx="473400" cy="473400"/>
            <a:chOff x="3814414" y="1703401"/>
            <a:chExt cx="473400" cy="473400"/>
          </a:xfrm>
        </p:grpSpPr>
        <p:sp>
          <p:nvSpPr>
            <p:cNvPr id="390" name="Google Shape;39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3</a:t>
              </a:r>
              <a:endParaRPr sz="6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2" name="Google Shape;392;p39"/>
          <p:cNvGrpSpPr/>
          <p:nvPr/>
        </p:nvGrpSpPr>
        <p:grpSpPr>
          <a:xfrm>
            <a:off x="5842489" y="1331701"/>
            <a:ext cx="473400" cy="473400"/>
            <a:chOff x="5842489" y="1703401"/>
            <a:chExt cx="473400" cy="473400"/>
          </a:xfrm>
        </p:grpSpPr>
        <p:sp>
          <p:nvSpPr>
            <p:cNvPr id="393" name="Google Shape;39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5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8" name="Google Shape;398;p39"/>
          <p:cNvGrpSpPr/>
          <p:nvPr/>
        </p:nvGrpSpPr>
        <p:grpSpPr>
          <a:xfrm>
            <a:off x="4852739" y="3118710"/>
            <a:ext cx="473400" cy="473400"/>
            <a:chOff x="4852739" y="3576300"/>
            <a:chExt cx="473400" cy="473400"/>
          </a:xfrm>
        </p:grpSpPr>
        <p:sp>
          <p:nvSpPr>
            <p:cNvPr id="399" name="Google Shape;39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4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01" name="Google Shape;401;p39"/>
          <p:cNvGrpSpPr/>
          <p:nvPr/>
        </p:nvGrpSpPr>
        <p:grpSpPr>
          <a:xfrm>
            <a:off x="2824664" y="3118710"/>
            <a:ext cx="473400" cy="473400"/>
            <a:chOff x="2824664" y="3576300"/>
            <a:chExt cx="473400" cy="473400"/>
          </a:xfrm>
        </p:grpSpPr>
        <p:sp>
          <p:nvSpPr>
            <p:cNvPr id="402" name="Google Shape;40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2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404" name="Google Shape;404;p39"/>
          <p:cNvSpPr txBox="1"/>
          <p:nvPr/>
        </p:nvSpPr>
        <p:spPr>
          <a:xfrm>
            <a:off x="210" y="2236960"/>
            <a:ext cx="1286400" cy="18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4158016" y="3579637"/>
            <a:ext cx="186453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Gère les produits de la boutique et les paniers (création, suppression, modification)</a:t>
            </a:r>
          </a:p>
        </p:txBody>
      </p:sp>
      <p:sp>
        <p:nvSpPr>
          <p:cNvPr id="406" name="Google Shape;406;p39"/>
          <p:cNvSpPr txBox="1"/>
          <p:nvPr/>
        </p:nvSpPr>
        <p:spPr>
          <a:xfrm>
            <a:off x="3323559" y="916661"/>
            <a:ext cx="1455110" cy="46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Approuve les activités proposées par des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adhérents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3984064" y="5835405"/>
            <a:ext cx="1286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Propose une activité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2" name="Google Shape;404;p39">
            <a:extLst>
              <a:ext uri="{FF2B5EF4-FFF2-40B4-BE49-F238E27FC236}">
                <a16:creationId xmlns:a16="http://schemas.microsoft.com/office/drawing/2014/main" id="{D1E805F5-2068-4E03-8452-EBD7668266E7}"/>
              </a:ext>
            </a:extLst>
          </p:cNvPr>
          <p:cNvSpPr txBox="1"/>
          <p:nvPr/>
        </p:nvSpPr>
        <p:spPr>
          <a:xfrm>
            <a:off x="2418164" y="3499929"/>
            <a:ext cx="1286400" cy="347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Approuve l’adhésion du demandeur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" name="Google Shape;404;p39">
            <a:extLst>
              <a:ext uri="{FF2B5EF4-FFF2-40B4-BE49-F238E27FC236}">
                <a16:creationId xmlns:a16="http://schemas.microsoft.com/office/drawing/2014/main" id="{42F56C6D-1D9C-46F7-877F-8821C50D2FEA}"/>
              </a:ext>
            </a:extLst>
          </p:cNvPr>
          <p:cNvSpPr txBox="1"/>
          <p:nvPr/>
        </p:nvSpPr>
        <p:spPr>
          <a:xfrm>
            <a:off x="1379839" y="987700"/>
            <a:ext cx="1286400" cy="35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Toutes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les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fonctionnalités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de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l’utilisateur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" name="Graphique 3" descr="Tête avec engrenages avec un remplissage uni">
            <a:extLst>
              <a:ext uri="{FF2B5EF4-FFF2-40B4-BE49-F238E27FC236}">
                <a16:creationId xmlns:a16="http://schemas.microsoft.com/office/drawing/2014/main" id="{F842B425-18C1-46BE-9347-F720C59D3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00" y="1779760"/>
            <a:ext cx="914400" cy="914400"/>
          </a:xfrm>
          <a:prstGeom prst="rect">
            <a:avLst/>
          </a:prstGeom>
        </p:spPr>
      </p:pic>
      <p:sp>
        <p:nvSpPr>
          <p:cNvPr id="33" name="Google Shape;406;p39">
            <a:extLst>
              <a:ext uri="{FF2B5EF4-FFF2-40B4-BE49-F238E27FC236}">
                <a16:creationId xmlns:a16="http://schemas.microsoft.com/office/drawing/2014/main" id="{A50943B0-8998-BC49-B200-1F9C618312B8}"/>
              </a:ext>
            </a:extLst>
          </p:cNvPr>
          <p:cNvSpPr txBox="1"/>
          <p:nvPr/>
        </p:nvSpPr>
        <p:spPr>
          <a:xfrm>
            <a:off x="5380565" y="895889"/>
            <a:ext cx="1455110" cy="46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Proposer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une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mission de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bénévolat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  <p:extLst>
      <p:ext uri="{BB962C8B-B14F-4D97-AF65-F5344CB8AC3E}">
        <p14:creationId xmlns:p14="http://schemas.microsoft.com/office/powerpoint/2010/main" val="3705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  <p:bldP spid="406" grpId="0"/>
      <p:bldP spid="32" grpId="0"/>
      <p:bldP spid="40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Fonctionnalités</a:t>
            </a:r>
            <a:endParaRPr dirty="0"/>
          </a:p>
        </p:txBody>
      </p:sp>
      <p:sp>
        <p:nvSpPr>
          <p:cNvPr id="415" name="Google Shape;415;p4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416" name="Google Shape;416;p40"/>
          <p:cNvGraphicFramePr/>
          <p:nvPr>
            <p:extLst>
              <p:ext uri="{D42A27DB-BD31-4B8C-83A1-F6EECF244321}">
                <p14:modId xmlns:p14="http://schemas.microsoft.com/office/powerpoint/2010/main" val="2028139202"/>
              </p:ext>
            </p:extLst>
          </p:nvPr>
        </p:nvGraphicFramePr>
        <p:xfrm>
          <a:off x="415970" y="1233885"/>
          <a:ext cx="8312059" cy="1961989"/>
        </p:xfrm>
        <a:graphic>
          <a:graphicData uri="http://schemas.openxmlformats.org/drawingml/2006/table">
            <a:tbl>
              <a:tblPr>
                <a:noFill/>
                <a:tableStyleId>{241F52A6-A606-4D11-9BC2-5BA803DFAFF6}</a:tableStyleId>
              </a:tblPr>
              <a:tblGrid>
                <a:gridCol w="1195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6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9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6970">
                  <a:extLst>
                    <a:ext uri="{9D8B030D-6E8A-4147-A177-3AD203B41FA5}">
                      <a16:colId xmlns:a16="http://schemas.microsoft.com/office/drawing/2014/main" val="131271873"/>
                    </a:ext>
                  </a:extLst>
                </a:gridCol>
                <a:gridCol w="1150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69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5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Adhérer</a:t>
                      </a:r>
                      <a:endParaRPr sz="10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Se connecter</a:t>
                      </a:r>
                      <a:endParaRPr sz="10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S’abonner aux paniers</a:t>
                      </a:r>
                      <a:endParaRPr sz="10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Acheter</a:t>
                      </a:r>
                      <a:r>
                        <a:rPr lang="en" sz="1000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des </a:t>
                      </a:r>
                      <a:r>
                        <a:rPr lang="en" sz="1000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produits</a:t>
                      </a:r>
                      <a:endParaRPr sz="10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Payer</a:t>
                      </a:r>
                      <a:endParaRPr sz="10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Communauté</a:t>
                      </a:r>
                      <a:endParaRPr sz="10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Intégration</a:t>
                      </a:r>
                      <a:endParaRPr sz="10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65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114860" marR="114860" marT="57414" marB="5741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Google Shape;490;p44">
            <a:extLst>
              <a:ext uri="{FF2B5EF4-FFF2-40B4-BE49-F238E27FC236}">
                <a16:creationId xmlns:a16="http://schemas.microsoft.com/office/drawing/2014/main" id="{1403F1DE-B0E6-49CC-A85E-E29B80773F68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500501" y="2138705"/>
            <a:ext cx="892234" cy="8726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492;p44">
            <a:extLst>
              <a:ext uri="{FF2B5EF4-FFF2-40B4-BE49-F238E27FC236}">
                <a16:creationId xmlns:a16="http://schemas.microsoft.com/office/drawing/2014/main" id="{436C02EF-DE9F-4ED0-BBBF-179B59ECD6F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949710" y="2154445"/>
            <a:ext cx="854530" cy="84988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494;p44">
            <a:extLst>
              <a:ext uri="{FF2B5EF4-FFF2-40B4-BE49-F238E27FC236}">
                <a16:creationId xmlns:a16="http://schemas.microsoft.com/office/drawing/2014/main" id="{E36815F7-17E5-48B9-A6BE-BD3B44EE69D4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 rot="1106994">
            <a:off x="5754943" y="2229041"/>
            <a:ext cx="626667" cy="63014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496;p44">
            <a:extLst>
              <a:ext uri="{FF2B5EF4-FFF2-40B4-BE49-F238E27FC236}">
                <a16:creationId xmlns:a16="http://schemas.microsoft.com/office/drawing/2014/main" id="{C67769F7-F1CA-404F-BBB5-8866CFA8C6A7}"/>
              </a:ext>
            </a:extLst>
          </p:cNvPr>
          <p:cNvPicPr preferRelativeResize="0"/>
          <p:nvPr/>
        </p:nvPicPr>
        <p:blipFill>
          <a:blip r:embed="rId6"/>
          <a:srcRect l="197" r="197"/>
          <a:stretch/>
        </p:blipFill>
        <p:spPr>
          <a:xfrm>
            <a:off x="605071" y="2182887"/>
            <a:ext cx="854530" cy="8214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496;p44">
            <a:extLst>
              <a:ext uri="{FF2B5EF4-FFF2-40B4-BE49-F238E27FC236}">
                <a16:creationId xmlns:a16="http://schemas.microsoft.com/office/drawing/2014/main" id="{C9FCDB5A-8A3C-4967-9BAC-C8AE5AEF2765}"/>
              </a:ext>
            </a:extLst>
          </p:cNvPr>
          <p:cNvPicPr preferRelativeResize="0"/>
          <p:nvPr/>
        </p:nvPicPr>
        <p:blipFill>
          <a:blip r:embed="rId6"/>
          <a:srcRect l="197" r="197"/>
          <a:stretch/>
        </p:blipFill>
        <p:spPr>
          <a:xfrm>
            <a:off x="1725774" y="2161027"/>
            <a:ext cx="854530" cy="8214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496;p44">
            <a:extLst>
              <a:ext uri="{FF2B5EF4-FFF2-40B4-BE49-F238E27FC236}">
                <a16:creationId xmlns:a16="http://schemas.microsoft.com/office/drawing/2014/main" id="{765808BB-286A-43B4-8B00-6FD5AD6D42EB}"/>
              </a:ext>
            </a:extLst>
          </p:cNvPr>
          <p:cNvPicPr preferRelativeResize="0"/>
          <p:nvPr/>
        </p:nvPicPr>
        <p:blipFill>
          <a:blip r:embed="rId6"/>
          <a:srcRect l="197" r="197"/>
          <a:stretch/>
        </p:blipFill>
        <p:spPr>
          <a:xfrm rot="21157453">
            <a:off x="7487767" y="2226986"/>
            <a:ext cx="661761" cy="65127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490;p44">
            <a:extLst>
              <a:ext uri="{FF2B5EF4-FFF2-40B4-BE49-F238E27FC236}">
                <a16:creationId xmlns:a16="http://schemas.microsoft.com/office/drawing/2014/main" id="{D55AEF73-0F84-4B19-BE01-4FAEE56887D9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629271">
            <a:off x="8067610" y="2241421"/>
            <a:ext cx="664659" cy="6208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492;p44">
            <a:extLst>
              <a:ext uri="{FF2B5EF4-FFF2-40B4-BE49-F238E27FC236}">
                <a16:creationId xmlns:a16="http://schemas.microsoft.com/office/drawing/2014/main" id="{BFEB1106-59D9-0943-979D-B544FF2EE4EC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 rot="21110478">
            <a:off x="5180018" y="2240417"/>
            <a:ext cx="626306" cy="6229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94;p44">
            <a:extLst>
              <a:ext uri="{FF2B5EF4-FFF2-40B4-BE49-F238E27FC236}">
                <a16:creationId xmlns:a16="http://schemas.microsoft.com/office/drawing/2014/main" id="{8F76E0DB-C406-E642-8BF0-8CDE6012AB61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104057" y="2117497"/>
            <a:ext cx="892234" cy="89588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65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Google Shape;234;p29">
            <a:extLst>
              <a:ext uri="{FF2B5EF4-FFF2-40B4-BE49-F238E27FC236}">
                <a16:creationId xmlns:a16="http://schemas.microsoft.com/office/drawing/2014/main" id="{21B207E4-48B8-4EEB-88FE-E24F62761105}"/>
              </a:ext>
            </a:extLst>
          </p:cNvPr>
          <p:cNvSpPr txBox="1">
            <a:spLocks/>
          </p:cNvSpPr>
          <p:nvPr/>
        </p:nvSpPr>
        <p:spPr>
          <a:xfrm>
            <a:off x="1080000" y="205183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200" dirty="0">
                <a:latin typeface="Satisfy" panose="020B0604020202020204" charset="0"/>
              </a:rPr>
              <a:t>Calendrier</a:t>
            </a:r>
          </a:p>
        </p:txBody>
      </p:sp>
      <p:graphicFrame>
        <p:nvGraphicFramePr>
          <p:cNvPr id="12" name="Google Shape;416;p40">
            <a:extLst>
              <a:ext uri="{FF2B5EF4-FFF2-40B4-BE49-F238E27FC236}">
                <a16:creationId xmlns:a16="http://schemas.microsoft.com/office/drawing/2014/main" id="{FA92A1F6-B976-FC40-BF8D-6ACF9141A5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376217"/>
              </p:ext>
            </p:extLst>
          </p:nvPr>
        </p:nvGraphicFramePr>
        <p:xfrm>
          <a:off x="322390" y="677673"/>
          <a:ext cx="8499220" cy="3524360"/>
        </p:xfrm>
        <a:graphic>
          <a:graphicData uri="http://schemas.openxmlformats.org/drawingml/2006/table">
            <a:tbl>
              <a:tblPr>
                <a:noFill/>
                <a:tableStyleId>{241F52A6-A606-4D11-9BC2-5BA803DFAFF6}</a:tableStyleId>
              </a:tblPr>
              <a:tblGrid>
                <a:gridCol w="1299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418769828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401722046"/>
                    </a:ext>
                  </a:extLst>
                </a:gridCol>
              </a:tblGrid>
              <a:tr h="27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16 JOURS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90610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11/12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16/12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17/12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18/12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19/12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20/12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21/12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22/12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23/12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24/12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03/01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04/01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Demander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à</a:t>
                      </a: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adhérer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accen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accen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accen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accen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accen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Se connecter /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déconnecter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S’abonner aux paniers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Commander des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produits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Payer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41386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Proposer / modifier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une</a:t>
                      </a: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activité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Proposer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une</a:t>
                      </a: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mission de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bénévolat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Modérer</a:t>
                      </a: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les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adhésions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Modérer</a:t>
                      </a:r>
                      <a:r>
                        <a:rPr lang="en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les </a:t>
                      </a:r>
                      <a:r>
                        <a:rPr lang="en" sz="8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activités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8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Gérer les produits</a:t>
                      </a:r>
                      <a:endParaRPr sz="8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829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29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080000" y="370427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Arborescence du Site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Google Shape;150;p23">
            <a:extLst>
              <a:ext uri="{FF2B5EF4-FFF2-40B4-BE49-F238E27FC236}">
                <a16:creationId xmlns:a16="http://schemas.microsoft.com/office/drawing/2014/main" id="{522AF710-F9DA-AE45-99E4-3526E0604C62}"/>
              </a:ext>
            </a:extLst>
          </p:cNvPr>
          <p:cNvSpPr/>
          <p:nvPr/>
        </p:nvSpPr>
        <p:spPr>
          <a:xfrm>
            <a:off x="3559103" y="93217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ACCUEIL</a:t>
            </a:r>
            <a:endParaRPr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" name="Google Shape;151;p23">
            <a:extLst>
              <a:ext uri="{FF2B5EF4-FFF2-40B4-BE49-F238E27FC236}">
                <a16:creationId xmlns:a16="http://schemas.microsoft.com/office/drawing/2014/main" id="{5C63E524-0EC9-2D4D-9167-0FABCF51381F}"/>
              </a:ext>
            </a:extLst>
          </p:cNvPr>
          <p:cNvSpPr/>
          <p:nvPr/>
        </p:nvSpPr>
        <p:spPr>
          <a:xfrm>
            <a:off x="6250306" y="2219048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Communauté</a:t>
            </a:r>
            <a:endParaRPr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" name="Google Shape;152;p23">
            <a:extLst>
              <a:ext uri="{FF2B5EF4-FFF2-40B4-BE49-F238E27FC236}">
                <a16:creationId xmlns:a16="http://schemas.microsoft.com/office/drawing/2014/main" id="{D2DC3E88-C3B2-C447-A0B8-AC6F1EA40A49}"/>
              </a:ext>
            </a:extLst>
          </p:cNvPr>
          <p:cNvSpPr/>
          <p:nvPr/>
        </p:nvSpPr>
        <p:spPr>
          <a:xfrm>
            <a:off x="368555" y="2211692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Producteurs</a:t>
            </a:r>
            <a:endParaRPr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8" name="Google Shape;154;p23">
            <a:extLst>
              <a:ext uri="{FF2B5EF4-FFF2-40B4-BE49-F238E27FC236}">
                <a16:creationId xmlns:a16="http://schemas.microsoft.com/office/drawing/2014/main" id="{C2503073-7DD7-B940-9150-617D5D850FF1}"/>
              </a:ext>
            </a:extLst>
          </p:cNvPr>
          <p:cNvSpPr/>
          <p:nvPr/>
        </p:nvSpPr>
        <p:spPr>
          <a:xfrm>
            <a:off x="4219115" y="305311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Détail produit</a:t>
            </a:r>
            <a:endParaRPr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9" name="Google Shape;155;p23">
            <a:extLst>
              <a:ext uri="{FF2B5EF4-FFF2-40B4-BE49-F238E27FC236}">
                <a16:creationId xmlns:a16="http://schemas.microsoft.com/office/drawing/2014/main" id="{1052ED64-51E3-B04E-B4A2-090AA96FDE62}"/>
              </a:ext>
            </a:extLst>
          </p:cNvPr>
          <p:cNvSpPr/>
          <p:nvPr/>
        </p:nvSpPr>
        <p:spPr>
          <a:xfrm>
            <a:off x="7323033" y="3671369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Bénévolat</a:t>
            </a:r>
            <a:endParaRPr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1" name="Google Shape;157;p23">
            <a:extLst>
              <a:ext uri="{FF2B5EF4-FFF2-40B4-BE49-F238E27FC236}">
                <a16:creationId xmlns:a16="http://schemas.microsoft.com/office/drawing/2014/main" id="{27D63A3F-6EF5-0E45-B339-3D2432A87231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6200000" flipH="1">
            <a:off x="5251567" y="451258"/>
            <a:ext cx="844375" cy="269120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58;p23">
            <a:extLst>
              <a:ext uri="{FF2B5EF4-FFF2-40B4-BE49-F238E27FC236}">
                <a16:creationId xmlns:a16="http://schemas.microsoft.com/office/drawing/2014/main" id="{7CE89C88-8C13-3E47-81CE-7FC5E5526A98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5400000" flipH="1" flipV="1">
            <a:off x="2314370" y="197909"/>
            <a:ext cx="837019" cy="31905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59;p23">
            <a:extLst>
              <a:ext uri="{FF2B5EF4-FFF2-40B4-BE49-F238E27FC236}">
                <a16:creationId xmlns:a16="http://schemas.microsoft.com/office/drawing/2014/main" id="{B171BDD3-0D9C-F744-95B4-2C71958B2760}"/>
              </a:ext>
            </a:extLst>
          </p:cNvPr>
          <p:cNvCxnSpPr>
            <a:cxnSpLocks/>
            <a:endCxn id="8" idx="0"/>
          </p:cNvCxnSpPr>
          <p:nvPr/>
        </p:nvCxnSpPr>
        <p:spPr>
          <a:xfrm rot="16200000" flipH="1">
            <a:off x="4784896" y="2849841"/>
            <a:ext cx="398919" cy="7620"/>
          </a:xfrm>
          <a:prstGeom prst="bentConnector3">
            <a:avLst>
              <a:gd name="adj1" fmla="val -14946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2;p23">
            <a:extLst>
              <a:ext uri="{FF2B5EF4-FFF2-40B4-BE49-F238E27FC236}">
                <a16:creationId xmlns:a16="http://schemas.microsoft.com/office/drawing/2014/main" id="{5C925268-4975-7D42-99A2-E996B395C912}"/>
              </a:ext>
            </a:extLst>
          </p:cNvPr>
          <p:cNvCxnSpPr>
            <a:cxnSpLocks/>
          </p:cNvCxnSpPr>
          <p:nvPr/>
        </p:nvCxnSpPr>
        <p:spPr>
          <a:xfrm rot="10800000">
            <a:off x="7019357" y="3396344"/>
            <a:ext cx="1111457" cy="270063"/>
          </a:xfrm>
          <a:prstGeom prst="bentConnector3">
            <a:avLst>
              <a:gd name="adj1" fmla="val -146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61;p23">
            <a:extLst>
              <a:ext uri="{FF2B5EF4-FFF2-40B4-BE49-F238E27FC236}">
                <a16:creationId xmlns:a16="http://schemas.microsoft.com/office/drawing/2014/main" id="{5694A794-A013-4B92-B121-15CA59B5A988}"/>
              </a:ext>
            </a:extLst>
          </p:cNvPr>
          <p:cNvCxnSpPr>
            <a:cxnSpLocks/>
            <a:endCxn id="25" idx="0"/>
          </p:cNvCxnSpPr>
          <p:nvPr/>
        </p:nvCxnSpPr>
        <p:spPr>
          <a:xfrm rot="16200000" flipH="1">
            <a:off x="4232917" y="1471259"/>
            <a:ext cx="851244" cy="6433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161;p23">
            <a:extLst>
              <a:ext uri="{FF2B5EF4-FFF2-40B4-BE49-F238E27FC236}">
                <a16:creationId xmlns:a16="http://schemas.microsoft.com/office/drawing/2014/main" id="{DED7EDC9-FD5E-4A1D-AB64-EF4ACA6DF372}"/>
              </a:ext>
            </a:extLst>
          </p:cNvPr>
          <p:cNvCxnSpPr>
            <a:cxnSpLocks/>
            <a:stCxn id="5" idx="2"/>
            <a:endCxn id="56" idx="0"/>
          </p:cNvCxnSpPr>
          <p:nvPr/>
        </p:nvCxnSpPr>
        <p:spPr>
          <a:xfrm rot="5400000">
            <a:off x="6090285" y="2737333"/>
            <a:ext cx="1004857" cy="853287"/>
          </a:xfrm>
          <a:prstGeom prst="bentConnector3">
            <a:avLst>
              <a:gd name="adj1" fmla="val 72533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156;p23">
            <a:extLst>
              <a:ext uri="{FF2B5EF4-FFF2-40B4-BE49-F238E27FC236}">
                <a16:creationId xmlns:a16="http://schemas.microsoft.com/office/drawing/2014/main" id="{4562877A-AF72-461D-A65E-0C59EBA16F93}"/>
              </a:ext>
            </a:extLst>
          </p:cNvPr>
          <p:cNvSpPr/>
          <p:nvPr/>
        </p:nvSpPr>
        <p:spPr>
          <a:xfrm>
            <a:off x="5397019" y="3666405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Activités</a:t>
            </a:r>
            <a:endParaRPr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24" name="Google Shape;152;p23">
            <a:extLst>
              <a:ext uri="{FF2B5EF4-FFF2-40B4-BE49-F238E27FC236}">
                <a16:creationId xmlns:a16="http://schemas.microsoft.com/office/drawing/2014/main" id="{164E1FD9-8D3D-324C-9259-AC14F2CE6D80}"/>
              </a:ext>
            </a:extLst>
          </p:cNvPr>
          <p:cNvSpPr/>
          <p:nvPr/>
        </p:nvSpPr>
        <p:spPr>
          <a:xfrm>
            <a:off x="2174706" y="2218567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Abonnements aux paniers</a:t>
            </a:r>
          </a:p>
        </p:txBody>
      </p:sp>
      <p:sp>
        <p:nvSpPr>
          <p:cNvPr id="25" name="Google Shape;152;p23">
            <a:extLst>
              <a:ext uri="{FF2B5EF4-FFF2-40B4-BE49-F238E27FC236}">
                <a16:creationId xmlns:a16="http://schemas.microsoft.com/office/drawing/2014/main" id="{35ADC2E3-856A-C647-B052-1976494FF50E}"/>
              </a:ext>
            </a:extLst>
          </p:cNvPr>
          <p:cNvSpPr/>
          <p:nvPr/>
        </p:nvSpPr>
        <p:spPr>
          <a:xfrm>
            <a:off x="4211175" y="2218567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Produits</a:t>
            </a:r>
          </a:p>
        </p:txBody>
      </p:sp>
      <p:sp>
        <p:nvSpPr>
          <p:cNvPr id="28" name="Google Shape;152;p23">
            <a:extLst>
              <a:ext uri="{FF2B5EF4-FFF2-40B4-BE49-F238E27FC236}">
                <a16:creationId xmlns:a16="http://schemas.microsoft.com/office/drawing/2014/main" id="{5C2401B6-997F-7A4C-85AC-26BABAE1DBFF}"/>
              </a:ext>
            </a:extLst>
          </p:cNvPr>
          <p:cNvSpPr/>
          <p:nvPr/>
        </p:nvSpPr>
        <p:spPr>
          <a:xfrm>
            <a:off x="1428251" y="1381547"/>
            <a:ext cx="1149501" cy="33070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Connexion</a:t>
            </a:r>
          </a:p>
        </p:txBody>
      </p:sp>
      <p:cxnSp>
        <p:nvCxnSpPr>
          <p:cNvPr id="38" name="Google Shape;161;p23">
            <a:extLst>
              <a:ext uri="{FF2B5EF4-FFF2-40B4-BE49-F238E27FC236}">
                <a16:creationId xmlns:a16="http://schemas.microsoft.com/office/drawing/2014/main" id="{B952154D-1EEF-5542-A1D6-8444578CDFE7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 rot="5400000">
            <a:off x="3214008" y="1104422"/>
            <a:ext cx="843894" cy="13843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453B94-99C2-6544-B80B-347980185867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2577752" y="1546899"/>
            <a:ext cx="1759101" cy="476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13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56" grpId="0" animBg="1"/>
      <p:bldP spid="24" grpId="0" animBg="1"/>
      <p:bldP spid="25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00" y="1531502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3.</a:t>
            </a:r>
            <a:endParaRPr dirty="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Démonstration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52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353;p38">
            <a:extLst>
              <a:ext uri="{FF2B5EF4-FFF2-40B4-BE49-F238E27FC236}">
                <a16:creationId xmlns:a16="http://schemas.microsoft.com/office/drawing/2014/main" id="{45F03029-90BA-7842-8929-568D393C938D}"/>
              </a:ext>
            </a:extLst>
          </p:cNvPr>
          <p:cNvSpPr/>
          <p:nvPr/>
        </p:nvSpPr>
        <p:spPr>
          <a:xfrm>
            <a:off x="7750984" y="22987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jour sur le site</a:t>
            </a:r>
            <a:endParaRPr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7095712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Nouvel Adhérent</a:t>
            </a:r>
          </a:p>
        </p:txBody>
      </p:sp>
      <p:sp>
        <p:nvSpPr>
          <p:cNvPr id="343" name="Google Shape;343;p38"/>
          <p:cNvSpPr/>
          <p:nvPr/>
        </p:nvSpPr>
        <p:spPr>
          <a:xfrm>
            <a:off x="6490974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Nouvel Adhérent</a:t>
            </a:r>
            <a:endParaRPr sz="800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5788454" y="2298750"/>
            <a:ext cx="936173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en-GB" sz="800" dirty="0" err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Gestionnaire</a:t>
            </a:r>
            <a:endParaRPr lang="en-GB" sz="800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5117642" y="2298750"/>
            <a:ext cx="901226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en-GB" sz="800" dirty="0" err="1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Gestionnaire</a:t>
            </a:r>
            <a:endParaRPr lang="en-GB" sz="800"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4432836" y="2298750"/>
            <a:ext cx="914031" cy="393600"/>
          </a:xfrm>
          <a:prstGeom prst="homePlate">
            <a:avLst>
              <a:gd name="adj" fmla="val 32030"/>
            </a:avLst>
          </a:prstGeom>
          <a:solidFill>
            <a:srgbClr val="A78BAF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Gestionnaire</a:t>
            </a:r>
            <a:endParaRPr sz="800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3772751" y="2298750"/>
            <a:ext cx="914033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Adhérent</a:t>
            </a:r>
            <a:endParaRPr sz="1000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3006055" y="2298750"/>
            <a:ext cx="918849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Adhérent</a:t>
            </a:r>
            <a:endParaRPr sz="1000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2329343" y="2298750"/>
            <a:ext cx="914034" cy="393600"/>
          </a:xfrm>
          <a:prstGeom prst="homePlate">
            <a:avLst>
              <a:gd name="adj" fmla="val 32030"/>
            </a:avLst>
          </a:prstGeom>
          <a:solidFill>
            <a:srgbClr val="FF0000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Adhérent</a:t>
            </a:r>
            <a:endParaRPr sz="1000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1665861" y="2298750"/>
            <a:ext cx="905648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Utilisateur</a:t>
            </a:r>
            <a:endParaRPr sz="1000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1132416" y="2298750"/>
            <a:ext cx="771691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Visiteur</a:t>
            </a:r>
            <a:endParaRPr sz="1000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658133" y="2304281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54" name="Google Shape;354;p38"/>
          <p:cNvCxnSpPr/>
          <p:nvPr/>
        </p:nvCxnSpPr>
        <p:spPr>
          <a:xfrm rot="10800000">
            <a:off x="1427056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5" name="Google Shape;355;p38"/>
          <p:cNvSpPr txBox="1"/>
          <p:nvPr/>
        </p:nvSpPr>
        <p:spPr>
          <a:xfrm>
            <a:off x="869185" y="125139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Visite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le site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56" name="Google Shape;356;p38"/>
          <p:cNvCxnSpPr/>
          <p:nvPr/>
        </p:nvCxnSpPr>
        <p:spPr>
          <a:xfrm rot="10800000">
            <a:off x="2748291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7" name="Google Shape;357;p38"/>
          <p:cNvSpPr txBox="1"/>
          <p:nvPr/>
        </p:nvSpPr>
        <p:spPr>
          <a:xfrm>
            <a:off x="2181397" y="124542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Se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connecte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58" name="Google Shape;358;p38"/>
          <p:cNvCxnSpPr/>
          <p:nvPr/>
        </p:nvCxnSpPr>
        <p:spPr>
          <a:xfrm rot="10800000">
            <a:off x="4069526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9" name="Google Shape;359;p38"/>
          <p:cNvSpPr txBox="1"/>
          <p:nvPr/>
        </p:nvSpPr>
        <p:spPr>
          <a:xfrm>
            <a:off x="3147675" y="1261641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Propose une activité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0" name="Google Shape;360;p38"/>
          <p:cNvCxnSpPr/>
          <p:nvPr/>
        </p:nvCxnSpPr>
        <p:spPr>
          <a:xfrm rot="10800000">
            <a:off x="5390761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1" name="Google Shape;361;p38"/>
          <p:cNvSpPr txBox="1"/>
          <p:nvPr/>
        </p:nvSpPr>
        <p:spPr>
          <a:xfrm>
            <a:off x="4696126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Valide l’activité proposée par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l’adhérent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2" name="Google Shape;362;p38"/>
          <p:cNvCxnSpPr/>
          <p:nvPr/>
        </p:nvCxnSpPr>
        <p:spPr>
          <a:xfrm rot="10800000">
            <a:off x="6018868" y="269235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3" name="Google Shape;363;p38"/>
          <p:cNvSpPr txBox="1"/>
          <p:nvPr/>
        </p:nvSpPr>
        <p:spPr>
          <a:xfrm>
            <a:off x="5921681" y="2857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Gère les produits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4" name="Google Shape;364;p38"/>
          <p:cNvCxnSpPr/>
          <p:nvPr/>
        </p:nvCxnSpPr>
        <p:spPr>
          <a:xfrm rot="10800000">
            <a:off x="7313874" y="269235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5" name="Google Shape;365;p38"/>
          <p:cNvSpPr txBox="1"/>
          <p:nvPr/>
        </p:nvSpPr>
        <p:spPr>
          <a:xfrm>
            <a:off x="7218745" y="283742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Prend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un abonnement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6" name="Google Shape;366;p38"/>
          <p:cNvCxnSpPr/>
          <p:nvPr/>
        </p:nvCxnSpPr>
        <p:spPr>
          <a:xfrm rot="10800000">
            <a:off x="2097820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7" name="Google Shape;367;p38"/>
          <p:cNvSpPr txBox="1"/>
          <p:nvPr/>
        </p:nvSpPr>
        <p:spPr>
          <a:xfrm>
            <a:off x="2027681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Demande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à adhérer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8" name="Google Shape;368;p38"/>
          <p:cNvCxnSpPr/>
          <p:nvPr/>
        </p:nvCxnSpPr>
        <p:spPr>
          <a:xfrm rot="10800000">
            <a:off x="3419055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9" name="Google Shape;369;p38"/>
          <p:cNvSpPr txBox="1"/>
          <p:nvPr/>
        </p:nvSpPr>
        <p:spPr>
          <a:xfrm>
            <a:off x="3358077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Achète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un produit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0" name="Google Shape;370;p38"/>
          <p:cNvCxnSpPr/>
          <p:nvPr/>
        </p:nvCxnSpPr>
        <p:spPr>
          <a:xfrm rot="10800000">
            <a:off x="4740290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1" name="Google Shape;371;p38"/>
          <p:cNvSpPr txBox="1"/>
          <p:nvPr/>
        </p:nvSpPr>
        <p:spPr>
          <a:xfrm>
            <a:off x="4688472" y="3190950"/>
            <a:ext cx="82289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Accepte la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deamande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d’adh</a:t>
            </a:r>
            <a:r>
              <a:rPr lang="en-GB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e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sion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en</a:t>
            </a: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cours</a:t>
            </a:r>
            <a:endParaRPr sz="900" b="1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4" name="Google Shape;374;p38"/>
          <p:cNvCxnSpPr/>
          <p:nvPr/>
        </p:nvCxnSpPr>
        <p:spPr>
          <a:xfrm rot="10800000">
            <a:off x="6724627" y="178344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5" name="Google Shape;375;p38"/>
          <p:cNvSpPr txBox="1"/>
          <p:nvPr/>
        </p:nvSpPr>
        <p:spPr>
          <a:xfrm>
            <a:off x="6173351" y="159332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Se connecte</a:t>
            </a:r>
            <a:endParaRPr sz="900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  <p:extLst>
      <p:ext uri="{BB962C8B-B14F-4D97-AF65-F5344CB8AC3E}">
        <p14:creationId xmlns:p14="http://schemas.microsoft.com/office/powerpoint/2010/main" val="39303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42" grpId="0" animBg="1"/>
      <p:bldP spid="343" grpId="0" animBg="1"/>
      <p:bldP spid="344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5" grpId="0"/>
      <p:bldP spid="357" grpId="0"/>
      <p:bldP spid="359" grpId="0"/>
      <p:bldP spid="361" grpId="0"/>
      <p:bldP spid="363" grpId="0"/>
      <p:bldP spid="365" grpId="0"/>
      <p:bldP spid="367" grpId="0"/>
      <p:bldP spid="369" grpId="0"/>
      <p:bldP spid="371" grpId="0"/>
      <p:bldP spid="3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00" y="1531502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4.</a:t>
            </a:r>
            <a:endParaRPr dirty="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Bilan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moyens</a:t>
            </a: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500136" y="118670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Préparation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2"/>
          </p:nvPr>
        </p:nvSpPr>
        <p:spPr>
          <a:xfrm>
            <a:off x="3550917" y="1186700"/>
            <a:ext cx="284192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Réalisation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fr-FR" dirty="0"/>
              <a:t>BACK 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FRONT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3"/>
          </p:nvPr>
        </p:nvSpPr>
        <p:spPr>
          <a:xfrm>
            <a:off x="7217806" y="118390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Communication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15265-6A4B-7F4A-AF90-531AB830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2" y="1655137"/>
            <a:ext cx="577850" cy="57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BA78E-7DE2-6046-8325-5DEA3BAB0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98" y="2392504"/>
            <a:ext cx="721757" cy="68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E2CDFE-3966-6E42-BE0D-92768E6F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36" y="3262291"/>
            <a:ext cx="1099181" cy="63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E3CCBF-183C-3C45-86CC-4018C3443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237" y="3133923"/>
            <a:ext cx="2350723" cy="1564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26BDBC-2F68-5E4D-A412-CB6A48BF7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066" y="1946072"/>
            <a:ext cx="792860" cy="7047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60D09-63EA-9447-A04C-010C21679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8936" y="1575416"/>
            <a:ext cx="1052496" cy="6532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C28119-AC09-2741-9C66-AF40DD19BC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5992" y="2011055"/>
            <a:ext cx="1203427" cy="6150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BFC8A0-93B7-C04A-A939-9522EE658F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1309" y="2023403"/>
            <a:ext cx="984136" cy="6150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84A7FB-2431-7B44-95C5-E9B2D78A57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5041" y="1939759"/>
            <a:ext cx="903680" cy="6150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4AF5116-2B5E-2C49-BBC4-6111DCDA5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2646" y="2197044"/>
            <a:ext cx="1545076" cy="8691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946399-1B84-754D-98B2-646E0A8080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2938" y="3186332"/>
            <a:ext cx="1204492" cy="67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D8F52E-4133-48E6-94D1-D725B574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18234"/>
            <a:ext cx="6984000" cy="396300"/>
          </a:xfrm>
        </p:spPr>
        <p:txBody>
          <a:bodyPr/>
          <a:lstStyle/>
          <a:p>
            <a:r>
              <a:rPr lang="fr-FR" dirty="0"/>
              <a:t>Les Métriques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C81656-B162-4A7D-B234-45FECCE84A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Graphique 5">
                <a:extLst>
                  <a:ext uri="{FF2B5EF4-FFF2-40B4-BE49-F238E27FC236}">
                    <a16:creationId xmlns:a16="http://schemas.microsoft.com/office/drawing/2014/main" id="{0958847C-FC1E-4051-9D13-5DB913C5E88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1936188"/>
                  </p:ext>
                </p:extLst>
              </p:nvPr>
            </p:nvGraphicFramePr>
            <p:xfrm>
              <a:off x="-652476" y="1008595"/>
              <a:ext cx="5709558" cy="3263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Graphique 5">
                <a:extLst>
                  <a:ext uri="{FF2B5EF4-FFF2-40B4-BE49-F238E27FC236}">
                    <a16:creationId xmlns:a16="http://schemas.microsoft.com/office/drawing/2014/main" id="{0958847C-FC1E-4051-9D13-5DB913C5E8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52476" y="1008595"/>
                <a:ext cx="5709558" cy="326331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211;p28">
            <a:extLst>
              <a:ext uri="{FF2B5EF4-FFF2-40B4-BE49-F238E27FC236}">
                <a16:creationId xmlns:a16="http://schemas.microsoft.com/office/drawing/2014/main" id="{12E12716-6398-46E2-8817-2B83B01EAF6A}"/>
              </a:ext>
            </a:extLst>
          </p:cNvPr>
          <p:cNvSpPr txBox="1"/>
          <p:nvPr/>
        </p:nvSpPr>
        <p:spPr>
          <a:xfrm>
            <a:off x="4031010" y="2208898"/>
            <a:ext cx="2468880" cy="167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HTML : </a:t>
            </a:r>
            <a:r>
              <a:rPr lang="fr-FR" sz="1200" b="1" dirty="0">
                <a:solidFill>
                  <a:schemeClr val="accent2"/>
                </a:solidFill>
                <a:latin typeface="Bellota Text"/>
                <a:ea typeface="Bellota Text"/>
                <a:cs typeface="Bellota Text"/>
                <a:sym typeface="Bellota Text"/>
              </a:rPr>
              <a:t>54%</a:t>
            </a:r>
          </a:p>
          <a:p>
            <a:endParaRPr lang="fr-FR" sz="1200" b="1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C# : </a:t>
            </a:r>
            <a:r>
              <a:rPr lang="fr-FR" sz="1200" b="1" dirty="0">
                <a:solidFill>
                  <a:schemeClr val="accent1">
                    <a:lumMod val="75000"/>
                  </a:schemeClr>
                </a:solidFill>
                <a:latin typeface="Bellota Text"/>
                <a:ea typeface="Bellota Text"/>
                <a:cs typeface="Bellota Text"/>
                <a:sym typeface="Bellota Text"/>
              </a:rPr>
              <a:t>26,7%</a:t>
            </a:r>
          </a:p>
          <a:p>
            <a:endParaRPr lang="fr-FR" sz="1200" b="1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r>
              <a:rPr lang="fr-FR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CSS : </a:t>
            </a:r>
            <a:r>
              <a:rPr lang="fr-FR" sz="1200" b="1" dirty="0">
                <a:solidFill>
                  <a:schemeClr val="accent3"/>
                </a:solidFill>
                <a:latin typeface="Bellota Text"/>
                <a:ea typeface="Bellota Text"/>
                <a:cs typeface="Bellota Text"/>
                <a:sym typeface="Bellota Text"/>
              </a:rPr>
              <a:t>16%</a:t>
            </a:r>
            <a:endParaRPr lang="fr-FR" sz="800" b="1" dirty="0">
              <a:solidFill>
                <a:schemeClr val="accent3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b="1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r>
              <a:rPr lang="fr-FR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JavaScript </a:t>
            </a:r>
            <a:r>
              <a:rPr lang="fr-FR" sz="1200" b="1" dirty="0">
                <a:solidFill>
                  <a:schemeClr val="accent4"/>
                </a:solidFill>
                <a:latin typeface="Bellota Text"/>
                <a:ea typeface="Bellota Text"/>
                <a:cs typeface="Bellota Text"/>
                <a:sym typeface="Bellota Text"/>
              </a:rPr>
              <a:t>: 3,3%</a:t>
            </a:r>
          </a:p>
        </p:txBody>
      </p:sp>
      <p:sp>
        <p:nvSpPr>
          <p:cNvPr id="8" name="Google Shape;211;p28">
            <a:extLst>
              <a:ext uri="{FF2B5EF4-FFF2-40B4-BE49-F238E27FC236}">
                <a16:creationId xmlns:a16="http://schemas.microsoft.com/office/drawing/2014/main" id="{827F4DEF-3B62-BF49-A1ED-CCABF0891F40}"/>
              </a:ext>
            </a:extLst>
          </p:cNvPr>
          <p:cNvSpPr txBox="1"/>
          <p:nvPr/>
        </p:nvSpPr>
        <p:spPr>
          <a:xfrm>
            <a:off x="4031010" y="982994"/>
            <a:ext cx="2468880" cy="167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6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LANGAGES</a:t>
            </a:r>
            <a:endParaRPr lang="fr-FR" sz="1600" b="1" dirty="0">
              <a:solidFill>
                <a:schemeClr val="accent4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9" name="Google Shape;196;p27">
            <a:extLst>
              <a:ext uri="{FF2B5EF4-FFF2-40B4-BE49-F238E27FC236}">
                <a16:creationId xmlns:a16="http://schemas.microsoft.com/office/drawing/2014/main" id="{3DDA31E9-DBB7-D843-AC1E-6E3CAFDBB3B8}"/>
              </a:ext>
            </a:extLst>
          </p:cNvPr>
          <p:cNvSpPr txBox="1">
            <a:spLocks/>
          </p:cNvSpPr>
          <p:nvPr/>
        </p:nvSpPr>
        <p:spPr>
          <a:xfrm>
            <a:off x="6194682" y="1697950"/>
            <a:ext cx="1947558" cy="34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GB" sz="1600" dirty="0">
                <a:solidFill>
                  <a:schemeClr val="accent5"/>
                </a:solidFill>
              </a:rPr>
              <a:t>6 697 </a:t>
            </a:r>
            <a:r>
              <a:rPr lang="en-GB" sz="1600" dirty="0" err="1">
                <a:solidFill>
                  <a:schemeClr val="accent5"/>
                </a:solidFill>
              </a:rPr>
              <a:t>lignes</a:t>
            </a:r>
            <a:r>
              <a:rPr lang="en-GB" sz="1600" dirty="0">
                <a:solidFill>
                  <a:schemeClr val="accent5"/>
                </a:solidFill>
              </a:rPr>
              <a:t> de code</a:t>
            </a:r>
          </a:p>
        </p:txBody>
      </p:sp>
      <p:sp>
        <p:nvSpPr>
          <p:cNvPr id="10" name="Google Shape;200;p27">
            <a:extLst>
              <a:ext uri="{FF2B5EF4-FFF2-40B4-BE49-F238E27FC236}">
                <a16:creationId xmlns:a16="http://schemas.microsoft.com/office/drawing/2014/main" id="{8BFC3C48-C77C-634B-A50A-7D65E410896C}"/>
              </a:ext>
            </a:extLst>
          </p:cNvPr>
          <p:cNvSpPr txBox="1">
            <a:spLocks/>
          </p:cNvSpPr>
          <p:nvPr/>
        </p:nvSpPr>
        <p:spPr>
          <a:xfrm>
            <a:off x="6161322" y="2234297"/>
            <a:ext cx="2802300" cy="34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GB" sz="1600" dirty="0">
                <a:solidFill>
                  <a:schemeClr val="accent3"/>
                </a:solidFill>
              </a:rPr>
              <a:t>4 672 </a:t>
            </a:r>
            <a:r>
              <a:rPr lang="en-GB" sz="1600" dirty="0" err="1">
                <a:solidFill>
                  <a:schemeClr val="accent3"/>
                </a:solidFill>
              </a:rPr>
              <a:t>lignes</a:t>
            </a:r>
            <a:r>
              <a:rPr lang="en-GB" sz="1600" dirty="0">
                <a:solidFill>
                  <a:schemeClr val="accent3"/>
                </a:solidFill>
              </a:rPr>
              <a:t> de HTML</a:t>
            </a:r>
          </a:p>
        </p:txBody>
      </p:sp>
      <p:sp>
        <p:nvSpPr>
          <p:cNvPr id="11" name="Google Shape;198;p27">
            <a:extLst>
              <a:ext uri="{FF2B5EF4-FFF2-40B4-BE49-F238E27FC236}">
                <a16:creationId xmlns:a16="http://schemas.microsoft.com/office/drawing/2014/main" id="{81DCE38B-BB37-1D46-AF52-F827D40128B0}"/>
              </a:ext>
            </a:extLst>
          </p:cNvPr>
          <p:cNvSpPr txBox="1">
            <a:spLocks/>
          </p:cNvSpPr>
          <p:nvPr/>
        </p:nvSpPr>
        <p:spPr>
          <a:xfrm>
            <a:off x="6366692" y="2667792"/>
            <a:ext cx="2891200" cy="41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GB" sz="1600" dirty="0">
                <a:solidFill>
                  <a:schemeClr val="accent6"/>
                </a:solidFill>
              </a:rPr>
              <a:t>2 025 </a:t>
            </a:r>
            <a:r>
              <a:rPr lang="en-GB" sz="1600" dirty="0" err="1">
                <a:solidFill>
                  <a:schemeClr val="accent6"/>
                </a:solidFill>
              </a:rPr>
              <a:t>lignes</a:t>
            </a:r>
            <a:r>
              <a:rPr lang="en-GB" sz="1600" dirty="0">
                <a:solidFill>
                  <a:schemeClr val="accent6"/>
                </a:solidFill>
              </a:rPr>
              <a:t> de C#</a:t>
            </a:r>
          </a:p>
        </p:txBody>
      </p:sp>
    </p:spTree>
    <p:extLst>
      <p:ext uri="{BB962C8B-B14F-4D97-AF65-F5344CB8AC3E}">
        <p14:creationId xmlns:p14="http://schemas.microsoft.com/office/powerpoint/2010/main" val="107868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547842" y="1373718"/>
            <a:ext cx="3473100" cy="28188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FR" dirty="0"/>
              <a:t>Contexte et Enjeux</a:t>
            </a:r>
          </a:p>
          <a:p>
            <a:pPr marL="342900" indent="-342900">
              <a:buAutoNum type="arabicPeriod"/>
            </a:pPr>
            <a:endParaRPr lang="en-FR" dirty="0"/>
          </a:p>
          <a:p>
            <a:pPr marL="0" indent="0">
              <a:buNone/>
            </a:pPr>
            <a:r>
              <a:rPr lang="en-FR" dirty="0"/>
              <a:t>Solution</a:t>
            </a:r>
          </a:p>
          <a:p>
            <a:pPr marL="342900" indent="-342900">
              <a:buAutoNum type="arabicPeriod"/>
            </a:pPr>
            <a:endParaRPr lang="en-FR" dirty="0"/>
          </a:p>
          <a:p>
            <a:pPr marL="0" indent="0">
              <a:buNone/>
            </a:pPr>
            <a:r>
              <a:rPr lang="en-FR" dirty="0"/>
              <a:t>Démonstration</a:t>
            </a:r>
          </a:p>
          <a:p>
            <a:pPr marL="342900" indent="-342900">
              <a:buAutoNum type="arabicPeriod"/>
            </a:pPr>
            <a:endParaRPr lang="en-FR" dirty="0"/>
          </a:p>
          <a:p>
            <a:pPr marL="0" indent="0">
              <a:buNone/>
            </a:pPr>
            <a:r>
              <a:rPr lang="en-FR" dirty="0"/>
              <a:t>Bilan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71;p13">
            <a:extLst>
              <a:ext uri="{FF2B5EF4-FFF2-40B4-BE49-F238E27FC236}">
                <a16:creationId xmlns:a16="http://schemas.microsoft.com/office/drawing/2014/main" id="{E7654659-3DB6-9049-AE25-93633820C29E}"/>
              </a:ext>
            </a:extLst>
          </p:cNvPr>
          <p:cNvSpPr txBox="1">
            <a:spLocks/>
          </p:cNvSpPr>
          <p:nvPr/>
        </p:nvSpPr>
        <p:spPr>
          <a:xfrm>
            <a:off x="3069764" y="1373718"/>
            <a:ext cx="368380" cy="281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342900" indent="-342900">
              <a:buFont typeface="Bellota Text Light"/>
              <a:buAutoNum type="arabicPeriod"/>
            </a:pPr>
            <a:r>
              <a:rPr lang="en-FR" b="1" dirty="0"/>
              <a:t> </a:t>
            </a:r>
          </a:p>
          <a:p>
            <a:pPr marL="342900" indent="-342900">
              <a:buFont typeface="Bellota Text Light"/>
              <a:buAutoNum type="arabicPeriod"/>
            </a:pPr>
            <a:endParaRPr lang="en-FR" b="1" dirty="0"/>
          </a:p>
          <a:p>
            <a:pPr marL="342900" indent="-342900">
              <a:buFont typeface="Bellota Text Light"/>
              <a:buAutoNum type="arabicPeriod"/>
            </a:pPr>
            <a:r>
              <a:rPr lang="en-FR" b="1" dirty="0"/>
              <a:t> </a:t>
            </a:r>
          </a:p>
          <a:p>
            <a:pPr marL="342900" indent="-342900">
              <a:buFont typeface="Bellota Text Light"/>
              <a:buAutoNum type="arabicPeriod"/>
            </a:pPr>
            <a:endParaRPr lang="en-FR" b="1" dirty="0"/>
          </a:p>
          <a:p>
            <a:pPr marL="342900" indent="-342900">
              <a:buFont typeface="Bellota Text Light"/>
              <a:buAutoNum type="arabicPeriod"/>
            </a:pPr>
            <a:r>
              <a:rPr lang="en-FR" b="1" dirty="0"/>
              <a:t> </a:t>
            </a:r>
          </a:p>
          <a:p>
            <a:pPr marL="342900" indent="-342900">
              <a:buFont typeface="Bellota Text Light"/>
              <a:buAutoNum type="arabicPeriod"/>
            </a:pPr>
            <a:endParaRPr lang="en-FR" b="1" dirty="0"/>
          </a:p>
          <a:p>
            <a:pPr marL="342900" indent="-342900">
              <a:buFont typeface="Bellota Text Light"/>
              <a:buAutoNum type="arabicPeriod"/>
            </a:pPr>
            <a:r>
              <a:rPr lang="en-F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10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" name="Google Shape;234;p29">
            <a:extLst>
              <a:ext uri="{FF2B5EF4-FFF2-40B4-BE49-F238E27FC236}">
                <a16:creationId xmlns:a16="http://schemas.microsoft.com/office/drawing/2014/main" id="{21B207E4-48B8-4EEB-88FE-E24F62761105}"/>
              </a:ext>
            </a:extLst>
          </p:cNvPr>
          <p:cNvSpPr txBox="1">
            <a:spLocks/>
          </p:cNvSpPr>
          <p:nvPr/>
        </p:nvSpPr>
        <p:spPr>
          <a:xfrm>
            <a:off x="1019090" y="313378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200" dirty="0">
                <a:latin typeface="Satisfy" panose="020B0604020202020204" charset="0"/>
              </a:rPr>
              <a:t>Les améliorations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F67C3C-CFC4-D44C-A12D-D171DFF58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886640"/>
              </p:ext>
            </p:extLst>
          </p:nvPr>
        </p:nvGraphicFramePr>
        <p:xfrm>
          <a:off x="1361236" y="746256"/>
          <a:ext cx="6299707" cy="3428855"/>
        </p:xfrm>
        <a:graphic>
          <a:graphicData uri="http://schemas.openxmlformats.org/drawingml/2006/table">
            <a:tbl>
              <a:tblPr>
                <a:noFill/>
                <a:tableStyleId>{241F52A6-A606-4D11-9BC2-5BA803DFAFF6}</a:tableStyleId>
              </a:tblPr>
              <a:tblGrid>
                <a:gridCol w="2813665">
                  <a:extLst>
                    <a:ext uri="{9D8B030D-6E8A-4147-A177-3AD203B41FA5}">
                      <a16:colId xmlns:a16="http://schemas.microsoft.com/office/drawing/2014/main" val="3979197863"/>
                    </a:ext>
                  </a:extLst>
                </a:gridCol>
                <a:gridCol w="1162014">
                  <a:extLst>
                    <a:ext uri="{9D8B030D-6E8A-4147-A177-3AD203B41FA5}">
                      <a16:colId xmlns:a16="http://schemas.microsoft.com/office/drawing/2014/main" val="2950655939"/>
                    </a:ext>
                  </a:extLst>
                </a:gridCol>
                <a:gridCol w="1162014">
                  <a:extLst>
                    <a:ext uri="{9D8B030D-6E8A-4147-A177-3AD203B41FA5}">
                      <a16:colId xmlns:a16="http://schemas.microsoft.com/office/drawing/2014/main" val="4204042776"/>
                    </a:ext>
                  </a:extLst>
                </a:gridCol>
                <a:gridCol w="1162014">
                  <a:extLst>
                    <a:ext uri="{9D8B030D-6E8A-4147-A177-3AD203B41FA5}">
                      <a16:colId xmlns:a16="http://schemas.microsoft.com/office/drawing/2014/main" val="3799250563"/>
                    </a:ext>
                  </a:extLst>
                </a:gridCol>
              </a:tblGrid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FR" sz="11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 FAIRE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EN COURS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FAIT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02682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b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Adhérer</a:t>
                      </a:r>
                      <a:endParaRPr lang="fr-FR"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783336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b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Se connecter / déconnecter</a:t>
                      </a:r>
                      <a:endParaRPr lang="fr-FR"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315509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b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S’abonner aux paniers</a:t>
                      </a:r>
                      <a:endParaRPr lang="fr-FR"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660954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b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Acheter des produits</a:t>
                      </a:r>
                      <a:endParaRPr lang="fr-FR"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75749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Payer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46030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Partie</a:t>
                      </a:r>
                      <a:r>
                        <a:rPr lang="en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“</a:t>
                      </a:r>
                      <a:r>
                        <a:rPr lang="en" sz="11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Communauté</a:t>
                      </a:r>
                      <a:r>
                        <a:rPr lang="en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”</a:t>
                      </a:r>
                      <a:endParaRPr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422355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Formulaire</a:t>
                      </a:r>
                      <a:r>
                        <a:rPr lang="en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de contact</a:t>
                      </a:r>
                      <a:endParaRPr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235922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Tableaux de bord (adhérent et admin)</a:t>
                      </a:r>
                      <a:endParaRPr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795606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827631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Gestion de la r</a:t>
                      </a:r>
                      <a:r>
                        <a:rPr lang="en-GB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e</a:t>
                      </a:r>
                      <a:r>
                        <a:rPr lang="en" sz="11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servation</a:t>
                      </a:r>
                      <a:r>
                        <a:rPr lang="en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et distribution de paniers</a:t>
                      </a:r>
                      <a:endParaRPr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442851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Gestion de la </a:t>
                      </a:r>
                      <a:r>
                        <a:rPr lang="en" sz="11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commande</a:t>
                      </a:r>
                      <a:r>
                        <a:rPr lang="en" sz="1100" b="1" dirty="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de </a:t>
                      </a:r>
                      <a:r>
                        <a:rPr lang="en" sz="1100" b="1" dirty="0" err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produits</a:t>
                      </a:r>
                      <a:endParaRPr sz="1100" b="1" dirty="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601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</a:t>
            </a:r>
            <a:r>
              <a:rPr lang="en" dirty="0" err="1"/>
              <a:t>bilan</a:t>
            </a:r>
            <a:r>
              <a:rPr lang="en" dirty="0"/>
              <a:t> </a:t>
            </a:r>
            <a:r>
              <a:rPr lang="en" dirty="0" err="1"/>
              <a:t>humain</a:t>
            </a:r>
            <a:endParaRPr dirty="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3725938" y="3247902"/>
            <a:ext cx="1702341" cy="516319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GB" sz="12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AUTONOMIE</a:t>
            </a:r>
          </a:p>
        </p:txBody>
      </p:sp>
      <p:sp>
        <p:nvSpPr>
          <p:cNvPr id="466" name="Google Shape;466;p43"/>
          <p:cNvSpPr/>
          <p:nvPr/>
        </p:nvSpPr>
        <p:spPr>
          <a:xfrm>
            <a:off x="3936352" y="3702982"/>
            <a:ext cx="1283630" cy="504705"/>
          </a:xfrm>
          <a:custGeom>
            <a:avLst/>
            <a:gdLst/>
            <a:ahLst/>
            <a:cxnLst/>
            <a:rect l="l" t="t" r="r" b="b"/>
            <a:pathLst>
              <a:path w="483" h="190" extrusionOk="0">
                <a:moveTo>
                  <a:pt x="0" y="0"/>
                </a:moveTo>
                <a:cubicBezTo>
                  <a:pt x="61" y="125"/>
                  <a:pt x="61" y="125"/>
                  <a:pt x="61" y="125"/>
                </a:cubicBezTo>
                <a:cubicBezTo>
                  <a:pt x="62" y="126"/>
                  <a:pt x="62" y="127"/>
                  <a:pt x="63" y="128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93" y="170"/>
                  <a:pt x="162" y="190"/>
                  <a:pt x="241" y="190"/>
                </a:cubicBezTo>
                <a:cubicBezTo>
                  <a:pt x="320" y="190"/>
                  <a:pt x="389" y="170"/>
                  <a:pt x="412" y="144"/>
                </a:cubicBezTo>
                <a:cubicBezTo>
                  <a:pt x="420" y="128"/>
                  <a:pt x="420" y="128"/>
                  <a:pt x="420" y="128"/>
                </a:cubicBezTo>
                <a:cubicBezTo>
                  <a:pt x="421" y="127"/>
                  <a:pt x="421" y="126"/>
                  <a:pt x="421" y="125"/>
                </a:cubicBezTo>
                <a:cubicBezTo>
                  <a:pt x="483" y="0"/>
                  <a:pt x="483" y="0"/>
                  <a:pt x="483" y="0"/>
                </a:cubicBezTo>
                <a:cubicBezTo>
                  <a:pt x="437" y="26"/>
                  <a:pt x="338" y="41"/>
                  <a:pt x="241" y="41"/>
                </a:cubicBezTo>
                <a:cubicBezTo>
                  <a:pt x="144" y="41"/>
                  <a:pt x="45" y="26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RESPECT</a:t>
            </a:r>
            <a:endParaRPr sz="1200" b="1" i="0" u="none" strike="noStrike" cap="none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2901201" y="1459258"/>
            <a:ext cx="3353938" cy="537437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GB" sz="12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PERSÉVÉRANCE</a:t>
            </a:r>
          </a:p>
        </p:txBody>
      </p:sp>
      <p:sp>
        <p:nvSpPr>
          <p:cNvPr id="468" name="Google Shape;468;p43"/>
          <p:cNvSpPr/>
          <p:nvPr/>
        </p:nvSpPr>
        <p:spPr>
          <a:xfrm>
            <a:off x="3313570" y="2352524"/>
            <a:ext cx="2529196" cy="525824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SOLIDARITÉ</a:t>
            </a:r>
            <a:endParaRPr sz="1200" b="1" i="0" u="none" strike="noStrike" cap="none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3109501" y="1905890"/>
            <a:ext cx="2938386" cy="532158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COMMUNICATION</a:t>
            </a:r>
            <a:endParaRPr sz="1200" b="1" i="0" u="none" strike="noStrike" cap="none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3518697" y="2799157"/>
            <a:ext cx="2116821" cy="523711"/>
          </a:xfrm>
          <a:custGeom>
            <a:avLst/>
            <a:gdLst/>
            <a:ahLst/>
            <a:cxnLst/>
            <a:rect l="l" t="t" r="r" b="b"/>
            <a:pathLst>
              <a:path w="796" h="197" extrusionOk="0">
                <a:moveTo>
                  <a:pt x="0" y="0"/>
                </a:moveTo>
                <a:cubicBezTo>
                  <a:pt x="65" y="132"/>
                  <a:pt x="65" y="132"/>
                  <a:pt x="65" y="132"/>
                </a:cubicBezTo>
                <a:cubicBezTo>
                  <a:pt x="65" y="132"/>
                  <a:pt x="65" y="132"/>
                  <a:pt x="65" y="132"/>
                </a:cubicBezTo>
                <a:cubicBezTo>
                  <a:pt x="65" y="133"/>
                  <a:pt x="65" y="133"/>
                  <a:pt x="65" y="133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95" y="170"/>
                  <a:pt x="221" y="197"/>
                  <a:pt x="398" y="197"/>
                </a:cubicBezTo>
                <a:cubicBezTo>
                  <a:pt x="576" y="197"/>
                  <a:pt x="702" y="170"/>
                  <a:pt x="727" y="142"/>
                </a:cubicBezTo>
                <a:cubicBezTo>
                  <a:pt x="732" y="133"/>
                  <a:pt x="732" y="133"/>
                  <a:pt x="732" y="133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96" y="0"/>
                  <a:pt x="796" y="0"/>
                  <a:pt x="796" y="0"/>
                </a:cubicBezTo>
                <a:cubicBezTo>
                  <a:pt x="735" y="31"/>
                  <a:pt x="562" y="48"/>
                  <a:pt x="398" y="48"/>
                </a:cubicBezTo>
                <a:cubicBezTo>
                  <a:pt x="234" y="48"/>
                  <a:pt x="62" y="3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200" b="1" i="0" u="none" strike="noStrike" cap="none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IMPLICATION</a:t>
            </a:r>
            <a:endParaRPr sz="1200" b="1" i="0" u="none" strike="noStrike" cap="none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2893800" y="1185787"/>
            <a:ext cx="3356400" cy="369600"/>
          </a:xfrm>
          <a:prstGeom prst="ellipse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Google Shape;234;p29">
            <a:extLst>
              <a:ext uri="{FF2B5EF4-FFF2-40B4-BE49-F238E27FC236}">
                <a16:creationId xmlns:a16="http://schemas.microsoft.com/office/drawing/2014/main" id="{21B207E4-48B8-4EEB-88FE-E24F62761105}"/>
              </a:ext>
            </a:extLst>
          </p:cNvPr>
          <p:cNvSpPr txBox="1">
            <a:spLocks/>
          </p:cNvSpPr>
          <p:nvPr/>
        </p:nvSpPr>
        <p:spPr>
          <a:xfrm>
            <a:off x="1019090" y="313378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200" dirty="0">
                <a:latin typeface="Satisfy" panose="020B0604020202020204" charset="0"/>
              </a:rPr>
              <a:t>Retour d’Expérience</a:t>
            </a:r>
          </a:p>
        </p:txBody>
      </p:sp>
      <p:sp>
        <p:nvSpPr>
          <p:cNvPr id="122" name="Google Shape;582;p45">
            <a:extLst>
              <a:ext uri="{FF2B5EF4-FFF2-40B4-BE49-F238E27FC236}">
                <a16:creationId xmlns:a16="http://schemas.microsoft.com/office/drawing/2014/main" id="{DB4D5476-D2B1-FF49-9669-A1A53E0EEFCA}"/>
              </a:ext>
            </a:extLst>
          </p:cNvPr>
          <p:cNvSpPr/>
          <p:nvPr/>
        </p:nvSpPr>
        <p:spPr>
          <a:xfrm>
            <a:off x="4648313" y="952733"/>
            <a:ext cx="791140" cy="2967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Recul</a:t>
            </a:r>
            <a:endParaRPr sz="1000" b="1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3" name="Google Shape;583;p45">
            <a:extLst>
              <a:ext uri="{FF2B5EF4-FFF2-40B4-BE49-F238E27FC236}">
                <a16:creationId xmlns:a16="http://schemas.microsoft.com/office/drawing/2014/main" id="{72A156EB-359E-CD43-AEC3-2E5EAFC76270}"/>
              </a:ext>
            </a:extLst>
          </p:cNvPr>
          <p:cNvSpPr/>
          <p:nvPr/>
        </p:nvSpPr>
        <p:spPr>
          <a:xfrm>
            <a:off x="3509018" y="3051512"/>
            <a:ext cx="782486" cy="2660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Unité</a:t>
            </a:r>
            <a:endParaRPr sz="1000" b="1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4" name="Google Shape;584;p45">
            <a:extLst>
              <a:ext uri="{FF2B5EF4-FFF2-40B4-BE49-F238E27FC236}">
                <a16:creationId xmlns:a16="http://schemas.microsoft.com/office/drawing/2014/main" id="{7F45C428-6F38-C243-9EB8-86A7F28A8C15}"/>
              </a:ext>
            </a:extLst>
          </p:cNvPr>
          <p:cNvSpPr/>
          <p:nvPr/>
        </p:nvSpPr>
        <p:spPr>
          <a:xfrm>
            <a:off x="2314293" y="2980220"/>
            <a:ext cx="792352" cy="7923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6" name="Google Shape;586;p45">
            <a:extLst>
              <a:ext uri="{FF2B5EF4-FFF2-40B4-BE49-F238E27FC236}">
                <a16:creationId xmlns:a16="http://schemas.microsoft.com/office/drawing/2014/main" id="{9B1A8667-2F40-7B4B-95C6-99D40806C0D0}"/>
              </a:ext>
            </a:extLst>
          </p:cNvPr>
          <p:cNvSpPr/>
          <p:nvPr/>
        </p:nvSpPr>
        <p:spPr>
          <a:xfrm>
            <a:off x="3648566" y="1680118"/>
            <a:ext cx="771941" cy="2967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Stratégie</a:t>
            </a:r>
            <a:endParaRPr sz="1000" b="1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7" name="Google Shape;587;p45">
            <a:extLst>
              <a:ext uri="{FF2B5EF4-FFF2-40B4-BE49-F238E27FC236}">
                <a16:creationId xmlns:a16="http://schemas.microsoft.com/office/drawing/2014/main" id="{63E8B7D8-A4A5-8240-90FB-C8183A345406}"/>
              </a:ext>
            </a:extLst>
          </p:cNvPr>
          <p:cNvSpPr/>
          <p:nvPr/>
        </p:nvSpPr>
        <p:spPr>
          <a:xfrm>
            <a:off x="3227948" y="3737974"/>
            <a:ext cx="1067583" cy="3318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Adaptation</a:t>
            </a:r>
            <a:endParaRPr sz="1000" b="1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D2FD3F46-FADF-2849-8E74-2373C7BC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92" y="3042231"/>
            <a:ext cx="671354" cy="674097"/>
          </a:xfrm>
          <a:prstGeom prst="rect">
            <a:avLst/>
          </a:prstGeom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C22E38BD-56B6-8A4E-ADB8-0E090CABEB17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3008722" y="3620775"/>
            <a:ext cx="375570" cy="16579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7CD11F9-DF8C-E948-9359-F1A3DCF1B02D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3082132" y="3184547"/>
            <a:ext cx="426886" cy="7436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Google Shape;585;p45">
            <a:extLst>
              <a:ext uri="{FF2B5EF4-FFF2-40B4-BE49-F238E27FC236}">
                <a16:creationId xmlns:a16="http://schemas.microsoft.com/office/drawing/2014/main" id="{D38EFA0A-D124-FA4C-BCBA-49E1FD0878B4}"/>
              </a:ext>
            </a:extLst>
          </p:cNvPr>
          <p:cNvSpPr/>
          <p:nvPr/>
        </p:nvSpPr>
        <p:spPr>
          <a:xfrm>
            <a:off x="5340232" y="1716976"/>
            <a:ext cx="1743260" cy="60896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DIFFICULTÉS TECHNIQUES</a:t>
            </a:r>
          </a:p>
        </p:txBody>
      </p:sp>
      <p:sp>
        <p:nvSpPr>
          <p:cNvPr id="149" name="Google Shape;585;p45">
            <a:extLst>
              <a:ext uri="{FF2B5EF4-FFF2-40B4-BE49-F238E27FC236}">
                <a16:creationId xmlns:a16="http://schemas.microsoft.com/office/drawing/2014/main" id="{5D0AF756-C21A-C542-990A-29C21FDB6AD4}"/>
              </a:ext>
            </a:extLst>
          </p:cNvPr>
          <p:cNvSpPr/>
          <p:nvPr/>
        </p:nvSpPr>
        <p:spPr>
          <a:xfrm>
            <a:off x="4153547" y="2369978"/>
            <a:ext cx="1089720" cy="3507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Persévérance</a:t>
            </a:r>
            <a:endParaRPr sz="1000" b="1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0" name="Google Shape;582;p45">
            <a:extLst>
              <a:ext uri="{FF2B5EF4-FFF2-40B4-BE49-F238E27FC236}">
                <a16:creationId xmlns:a16="http://schemas.microsoft.com/office/drawing/2014/main" id="{160654CE-3027-154A-A41B-C38C92C92CC5}"/>
              </a:ext>
            </a:extLst>
          </p:cNvPr>
          <p:cNvSpPr/>
          <p:nvPr/>
        </p:nvSpPr>
        <p:spPr>
          <a:xfrm>
            <a:off x="2342748" y="1792922"/>
            <a:ext cx="1067583" cy="3955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Bienveillance</a:t>
            </a:r>
            <a:endParaRPr sz="1000" b="1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1" name="Google Shape;581;p45">
            <a:extLst>
              <a:ext uri="{FF2B5EF4-FFF2-40B4-BE49-F238E27FC236}">
                <a16:creationId xmlns:a16="http://schemas.microsoft.com/office/drawing/2014/main" id="{9AE475F9-CFD9-1A4B-B13C-F10A6FFA7996}"/>
              </a:ext>
            </a:extLst>
          </p:cNvPr>
          <p:cNvSpPr/>
          <p:nvPr/>
        </p:nvSpPr>
        <p:spPr>
          <a:xfrm>
            <a:off x="5012853" y="2812696"/>
            <a:ext cx="853200" cy="48195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Se </a:t>
            </a:r>
            <a:r>
              <a:rPr lang="en" sz="1000" b="1" dirty="0" err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serrer</a:t>
            </a:r>
            <a:r>
              <a:rPr lang="en" sz="10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 les </a:t>
            </a:r>
            <a:r>
              <a:rPr lang="en" sz="1000" b="1" dirty="0" err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coudes</a:t>
            </a:r>
            <a:endParaRPr sz="1000" b="1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" name="Google Shape;584;p45">
            <a:extLst>
              <a:ext uri="{FF2B5EF4-FFF2-40B4-BE49-F238E27FC236}">
                <a16:creationId xmlns:a16="http://schemas.microsoft.com/office/drawing/2014/main" id="{47FA7ACD-9009-4A4F-B24B-55C6F1B3FA9E}"/>
              </a:ext>
            </a:extLst>
          </p:cNvPr>
          <p:cNvSpPr/>
          <p:nvPr/>
        </p:nvSpPr>
        <p:spPr>
          <a:xfrm>
            <a:off x="6056114" y="2659034"/>
            <a:ext cx="1067583" cy="60869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Capacité à résoudre les problème</a:t>
            </a:r>
            <a:endParaRPr sz="1000" b="1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4" name="Google Shape;587;p45">
            <a:extLst>
              <a:ext uri="{FF2B5EF4-FFF2-40B4-BE49-F238E27FC236}">
                <a16:creationId xmlns:a16="http://schemas.microsoft.com/office/drawing/2014/main" id="{46D4F83B-3D28-9842-ADF2-B19F54A4FFA3}"/>
              </a:ext>
            </a:extLst>
          </p:cNvPr>
          <p:cNvSpPr/>
          <p:nvPr/>
        </p:nvSpPr>
        <p:spPr>
          <a:xfrm>
            <a:off x="2189422" y="794212"/>
            <a:ext cx="1993471" cy="636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COMPRÉHENSION DU PROJET</a:t>
            </a:r>
            <a:endParaRPr sz="1000" b="1" dirty="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155" name="Google Shape;490;p44">
            <a:extLst>
              <a:ext uri="{FF2B5EF4-FFF2-40B4-BE49-F238E27FC236}">
                <a16:creationId xmlns:a16="http://schemas.microsoft.com/office/drawing/2014/main" id="{884258EC-4235-374D-96FF-E6352263E7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9524" y="794212"/>
            <a:ext cx="1080000" cy="108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491;p44">
            <a:extLst>
              <a:ext uri="{FF2B5EF4-FFF2-40B4-BE49-F238E27FC236}">
                <a16:creationId xmlns:a16="http://schemas.microsoft.com/office/drawing/2014/main" id="{CF030A60-E4B4-6A46-94BB-4D9F6A74ABCB}"/>
              </a:ext>
            </a:extLst>
          </p:cNvPr>
          <p:cNvSpPr txBox="1"/>
          <p:nvPr/>
        </p:nvSpPr>
        <p:spPr>
          <a:xfrm>
            <a:off x="1919" y="1164145"/>
            <a:ext cx="873753" cy="34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Houria</a:t>
            </a:r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sz="1200" b="1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Benmokrane</a:t>
            </a:r>
            <a:br>
              <a:rPr lang="en" dirty="0">
                <a:latin typeface="Bellota Text"/>
                <a:ea typeface="Bellota Text"/>
                <a:cs typeface="Bellota Text"/>
                <a:sym typeface="Bellota Text"/>
              </a:rPr>
            </a:br>
            <a:endParaRPr lang="en-GB" b="1" dirty="0">
              <a:solidFill>
                <a:schemeClr val="tx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157" name="Google Shape;492;p44">
            <a:extLst>
              <a:ext uri="{FF2B5EF4-FFF2-40B4-BE49-F238E27FC236}">
                <a16:creationId xmlns:a16="http://schemas.microsoft.com/office/drawing/2014/main" id="{382A2A57-2C5B-C840-824E-8B30FD4AAA1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5579" y="2755882"/>
            <a:ext cx="1080000" cy="108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8" name="Google Shape;493;p44">
            <a:extLst>
              <a:ext uri="{FF2B5EF4-FFF2-40B4-BE49-F238E27FC236}">
                <a16:creationId xmlns:a16="http://schemas.microsoft.com/office/drawing/2014/main" id="{ED00DAC1-47B5-504E-8916-3A70B87F5F3A}"/>
              </a:ext>
            </a:extLst>
          </p:cNvPr>
          <p:cNvSpPr txBox="1"/>
          <p:nvPr/>
        </p:nvSpPr>
        <p:spPr>
          <a:xfrm>
            <a:off x="89261" y="3207457"/>
            <a:ext cx="699068" cy="34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Cheick Dieng</a:t>
            </a:r>
          </a:p>
        </p:txBody>
      </p:sp>
      <p:pic>
        <p:nvPicPr>
          <p:cNvPr id="159" name="Google Shape;494;p44">
            <a:extLst>
              <a:ext uri="{FF2B5EF4-FFF2-40B4-BE49-F238E27FC236}">
                <a16:creationId xmlns:a16="http://schemas.microsoft.com/office/drawing/2014/main" id="{4977ABEF-117B-9A4A-8F88-CA1B0ACC420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12727" y="794212"/>
            <a:ext cx="1080000" cy="108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0" name="Google Shape;495;p44">
            <a:extLst>
              <a:ext uri="{FF2B5EF4-FFF2-40B4-BE49-F238E27FC236}">
                <a16:creationId xmlns:a16="http://schemas.microsoft.com/office/drawing/2014/main" id="{83E81FD9-1E72-304F-B675-D753663D5CE6}"/>
              </a:ext>
            </a:extLst>
          </p:cNvPr>
          <p:cNvSpPr txBox="1"/>
          <p:nvPr/>
        </p:nvSpPr>
        <p:spPr>
          <a:xfrm>
            <a:off x="8239683" y="1158455"/>
            <a:ext cx="790315" cy="27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Jeanne </a:t>
            </a:r>
            <a:r>
              <a:rPr lang="en" sz="1200" b="1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Priso</a:t>
            </a:r>
            <a:endParaRPr b="1" dirty="0">
              <a:solidFill>
                <a:schemeClr val="tx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161" name="Google Shape;496;p44">
            <a:extLst>
              <a:ext uri="{FF2B5EF4-FFF2-40B4-BE49-F238E27FC236}">
                <a16:creationId xmlns:a16="http://schemas.microsoft.com/office/drawing/2014/main" id="{6157FB7E-9FEB-A947-84E8-BF568996FC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rcRect l="197" r="197"/>
          <a:stretch/>
        </p:blipFill>
        <p:spPr>
          <a:xfrm>
            <a:off x="7223182" y="2759924"/>
            <a:ext cx="1080000" cy="108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" name="Google Shape;497;p44">
            <a:extLst>
              <a:ext uri="{FF2B5EF4-FFF2-40B4-BE49-F238E27FC236}">
                <a16:creationId xmlns:a16="http://schemas.microsoft.com/office/drawing/2014/main" id="{73A7A51C-D98F-2C4C-AFC0-ACEAF7AF1C1B}"/>
              </a:ext>
            </a:extLst>
          </p:cNvPr>
          <p:cNvSpPr txBox="1"/>
          <p:nvPr/>
        </p:nvSpPr>
        <p:spPr>
          <a:xfrm>
            <a:off x="8223410" y="3126646"/>
            <a:ext cx="920590" cy="25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Charlotte Van Hove</a:t>
            </a:r>
            <a:endParaRPr lang="en-GB" sz="800" b="1" dirty="0">
              <a:solidFill>
                <a:schemeClr val="tx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BDA08D1-AF34-8E45-AFEA-BF43C9709CD8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2876540" y="1431055"/>
            <a:ext cx="132182" cy="361867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085C1B43-B588-F44F-B4C6-CDEE9C227CAD}"/>
              </a:ext>
            </a:extLst>
          </p:cNvPr>
          <p:cNvCxnSpPr>
            <a:cxnSpLocks/>
            <a:endCxn id="126" idx="0"/>
          </p:cNvCxnSpPr>
          <p:nvPr/>
        </p:nvCxnSpPr>
        <p:spPr>
          <a:xfrm>
            <a:off x="3833565" y="1348335"/>
            <a:ext cx="200972" cy="331783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0009FB9-580A-F34E-975F-8DD0DB58429B}"/>
              </a:ext>
            </a:extLst>
          </p:cNvPr>
          <p:cNvCxnSpPr>
            <a:cxnSpLocks/>
            <a:endCxn id="122" idx="2"/>
          </p:cNvCxnSpPr>
          <p:nvPr/>
        </p:nvCxnSpPr>
        <p:spPr>
          <a:xfrm>
            <a:off x="4166920" y="1083358"/>
            <a:ext cx="481393" cy="17754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3B52AF2-FB53-DC46-AA3B-F1BF6BA7AB87}"/>
              </a:ext>
            </a:extLst>
          </p:cNvPr>
          <p:cNvCxnSpPr>
            <a:cxnSpLocks/>
          </p:cNvCxnSpPr>
          <p:nvPr/>
        </p:nvCxnSpPr>
        <p:spPr>
          <a:xfrm flipH="1">
            <a:off x="5124425" y="2189793"/>
            <a:ext cx="357018" cy="24773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A3A485D-53BB-534D-B479-2D44C9A76FCE}"/>
              </a:ext>
            </a:extLst>
          </p:cNvPr>
          <p:cNvCxnSpPr>
            <a:cxnSpLocks/>
          </p:cNvCxnSpPr>
          <p:nvPr/>
        </p:nvCxnSpPr>
        <p:spPr>
          <a:xfrm flipH="1">
            <a:off x="5501955" y="2313658"/>
            <a:ext cx="416575" cy="50100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E604FB6-3208-8544-83BE-F87854704587}"/>
              </a:ext>
            </a:extLst>
          </p:cNvPr>
          <p:cNvCxnSpPr>
            <a:cxnSpLocks/>
            <a:endCxn id="152" idx="0"/>
          </p:cNvCxnSpPr>
          <p:nvPr/>
        </p:nvCxnSpPr>
        <p:spPr>
          <a:xfrm>
            <a:off x="6452321" y="2313658"/>
            <a:ext cx="137585" cy="34537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38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6" grpId="0" animBg="1"/>
      <p:bldP spid="12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4" grpId="0" animBg="1"/>
      <p:bldP spid="156" grpId="0"/>
      <p:bldP spid="158" grpId="0"/>
      <p:bldP spid="160" grpId="0"/>
      <p:bldP spid="1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" name="Google Shape;309;p34">
            <a:extLst>
              <a:ext uri="{FF2B5EF4-FFF2-40B4-BE49-F238E27FC236}">
                <a16:creationId xmlns:a16="http://schemas.microsoft.com/office/drawing/2014/main" id="{250D408E-6884-A540-BBF4-5AE77B24708D}"/>
              </a:ext>
            </a:extLst>
          </p:cNvPr>
          <p:cNvSpPr txBox="1">
            <a:spLocks/>
          </p:cNvSpPr>
          <p:nvPr/>
        </p:nvSpPr>
        <p:spPr>
          <a:xfrm>
            <a:off x="2062800" y="1719273"/>
            <a:ext cx="5018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GB" sz="4800" dirty="0">
                <a:solidFill>
                  <a:schemeClr val="bg1"/>
                </a:solidFill>
              </a:rPr>
              <a:t>Merci !</a:t>
            </a:r>
          </a:p>
        </p:txBody>
      </p:sp>
      <p:sp>
        <p:nvSpPr>
          <p:cNvPr id="8" name="Google Shape;310;p34">
            <a:extLst>
              <a:ext uri="{FF2B5EF4-FFF2-40B4-BE49-F238E27FC236}">
                <a16:creationId xmlns:a16="http://schemas.microsoft.com/office/drawing/2014/main" id="{ABC51A95-206D-E943-B3DE-421EAE583ECB}"/>
              </a:ext>
            </a:extLst>
          </p:cNvPr>
          <p:cNvSpPr txBox="1">
            <a:spLocks/>
          </p:cNvSpPr>
          <p:nvPr/>
        </p:nvSpPr>
        <p:spPr>
          <a:xfrm>
            <a:off x="2062800" y="2738116"/>
            <a:ext cx="50184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0" indent="0" algn="ctr">
              <a:buFont typeface="Bellota Text Light"/>
              <a:buNone/>
            </a:pPr>
            <a:r>
              <a:rPr lang="en-GB" sz="1900" b="1" dirty="0">
                <a:solidFill>
                  <a:schemeClr val="bg1"/>
                </a:solidFill>
                <a:latin typeface="Bellota Text"/>
                <a:ea typeface="Bellota Text"/>
                <a:cs typeface="Bellota Text"/>
                <a:sym typeface="Bellota Text"/>
              </a:rPr>
              <a:t>Des 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00" y="1531502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1.</a:t>
            </a:r>
            <a:endParaRPr dirty="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 et </a:t>
            </a:r>
            <a:r>
              <a:rPr lang="en" dirty="0" err="1"/>
              <a:t>Enjeux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L’équipe</a:t>
            </a:r>
            <a:endParaRPr dirty="0"/>
          </a:p>
        </p:txBody>
      </p:sp>
      <p:sp>
        <p:nvSpPr>
          <p:cNvPr id="489" name="Google Shape;489;p4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90" name="Google Shape;490;p44"/>
          <p:cNvPicPr preferRelativeResize="0"/>
          <p:nvPr/>
        </p:nvPicPr>
        <p:blipFill>
          <a:blip r:embed="rId3"/>
          <a:srcRect/>
          <a:stretch/>
        </p:blipFill>
        <p:spPr>
          <a:xfrm>
            <a:off x="757104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762129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Houria</a:t>
            </a:r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sz="1200" b="1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Benmokrane</a:t>
            </a:r>
            <a:br>
              <a:rPr lang="en" dirty="0">
                <a:latin typeface="Bellota Text"/>
                <a:ea typeface="Bellota Text"/>
                <a:cs typeface="Bellota Text"/>
                <a:sym typeface="Bellota Text"/>
              </a:rPr>
            </a:br>
            <a:endParaRPr lang="en-GB" dirty="0"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chemeClr val="tx1"/>
                </a:solidFill>
                <a:latin typeface="Bellota Text"/>
                <a:ea typeface="Bellota Text"/>
                <a:cs typeface="Bellota Text"/>
                <a:sym typeface="Bellota Text"/>
              </a:rPr>
              <a:t>« LA PROF DE MATH »</a:t>
            </a:r>
            <a:endParaRPr lang="en-GB" b="1" dirty="0">
              <a:solidFill>
                <a:schemeClr val="tx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4"/>
          <a:srcRect/>
          <a:stretch/>
        </p:blipFill>
        <p:spPr>
          <a:xfrm>
            <a:off x="2790602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2790602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Cheick Dieng</a:t>
            </a:r>
          </a:p>
          <a:p>
            <a:pPr algn="ctr"/>
            <a:br>
              <a:rPr lang="en" dirty="0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-GB" sz="800" b="1" dirty="0">
                <a:solidFill>
                  <a:schemeClr val="tx1"/>
                </a:solidFill>
                <a:latin typeface="Bellota Text"/>
                <a:ea typeface="Bellota Text"/>
                <a:cs typeface="Bellota Text"/>
                <a:sym typeface="Bellota Text"/>
              </a:rPr>
              <a:t>« LE COMPTABLE »</a:t>
            </a: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lang="en-FR" dirty="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>
          <a:blip r:embed="rId5"/>
          <a:srcRect/>
          <a:stretch/>
        </p:blipFill>
        <p:spPr>
          <a:xfrm>
            <a:off x="4814750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5" name="Google Shape;495;p44"/>
          <p:cNvSpPr txBox="1"/>
          <p:nvPr/>
        </p:nvSpPr>
        <p:spPr>
          <a:xfrm>
            <a:off x="481977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Jeanne </a:t>
            </a:r>
            <a:r>
              <a:rPr lang="en" sz="1200" b="1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Priso</a:t>
            </a:r>
            <a:endParaRPr lang="en" sz="1200" b="1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algn="ctr"/>
            <a:br>
              <a:rPr lang="en" dirty="0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-GB" sz="800" b="1" dirty="0">
                <a:solidFill>
                  <a:schemeClr val="tx1"/>
                </a:solidFill>
                <a:latin typeface="Bellota Text"/>
                <a:ea typeface="Bellota Text"/>
                <a:cs typeface="Bellota Text"/>
                <a:sym typeface="Bellota Text"/>
              </a:rPr>
              <a:t>« L’ENTREPRENEUSE »</a:t>
            </a:r>
            <a:endParaRPr b="1" dirty="0">
              <a:solidFill>
                <a:schemeClr val="tx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6" name="Google Shape;496;p44"/>
          <p:cNvPicPr preferRelativeResize="0"/>
          <p:nvPr/>
        </p:nvPicPr>
        <p:blipFill>
          <a:blip r:embed="rId6"/>
          <a:srcRect l="197" r="197"/>
          <a:stretch/>
        </p:blipFill>
        <p:spPr>
          <a:xfrm>
            <a:off x="6794475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4"/>
          <p:cNvSpPr txBox="1"/>
          <p:nvPr/>
        </p:nvSpPr>
        <p:spPr>
          <a:xfrm>
            <a:off x="679447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Charlotte Van Hove</a:t>
            </a:r>
          </a:p>
          <a:p>
            <a:pPr algn="ctr"/>
            <a:br>
              <a:rPr lang="en" dirty="0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-GB" sz="800" b="1" dirty="0">
                <a:solidFill>
                  <a:schemeClr val="tx1"/>
                </a:solidFill>
                <a:latin typeface="Bellota Text"/>
                <a:ea typeface="Bellota Text"/>
                <a:cs typeface="Bellota Text"/>
                <a:sym typeface="Bellota Text"/>
              </a:rPr>
              <a:t>« LA CHIMISTE »</a:t>
            </a:r>
          </a:p>
        </p:txBody>
      </p:sp>
    </p:spTree>
    <p:extLst>
      <p:ext uri="{BB962C8B-B14F-4D97-AF65-F5344CB8AC3E}">
        <p14:creationId xmlns:p14="http://schemas.microsoft.com/office/powerpoint/2010/main" val="356053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/>
      <p:bldP spid="493" grpId="0"/>
      <p:bldP spid="495" grpId="0"/>
      <p:bldP spid="4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et Enjeux</a:t>
            </a:r>
            <a:endParaRPr strike="sngStrike"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146767" y="1162347"/>
            <a:ext cx="3747449" cy="20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GB" sz="1200" b="1" dirty="0"/>
              <a:t>Les </a:t>
            </a:r>
            <a:r>
              <a:rPr lang="en-GB" sz="1200" b="1" dirty="0" err="1"/>
              <a:t>producteurs</a:t>
            </a:r>
            <a:r>
              <a:rPr lang="en-GB" sz="1200" b="1" dirty="0"/>
              <a:t> </a:t>
            </a:r>
            <a:r>
              <a:rPr lang="en-GB" sz="1200" b="1" dirty="0" err="1"/>
              <a:t>sont</a:t>
            </a:r>
            <a:r>
              <a:rPr lang="en-GB" sz="1200" b="1" dirty="0"/>
              <a:t> </a:t>
            </a:r>
            <a:r>
              <a:rPr lang="en-GB" sz="1200" b="1" dirty="0" err="1"/>
              <a:t>laissés</a:t>
            </a:r>
            <a:r>
              <a:rPr lang="en-GB" sz="1200" b="1" dirty="0"/>
              <a:t> pour </a:t>
            </a:r>
            <a:r>
              <a:rPr lang="en-GB" sz="1200" b="1" dirty="0" err="1"/>
              <a:t>contre</a:t>
            </a:r>
            <a:r>
              <a:rPr lang="en-GB" sz="1200" b="1" dirty="0"/>
              <a:t> et le </a:t>
            </a:r>
            <a:r>
              <a:rPr lang="en-GB" sz="1200" b="1" dirty="0" err="1"/>
              <a:t>consommateur</a:t>
            </a:r>
            <a:r>
              <a:rPr lang="en-GB" sz="1200" b="1" dirty="0"/>
              <a:t> ne </a:t>
            </a:r>
            <a:r>
              <a:rPr lang="en-GB" sz="1200" b="1" dirty="0" err="1"/>
              <a:t>s’y</a:t>
            </a:r>
            <a:r>
              <a:rPr lang="en-GB" sz="1200" b="1" dirty="0"/>
              <a:t> </a:t>
            </a:r>
            <a:r>
              <a:rPr lang="en-GB" sz="1200" b="1" dirty="0" err="1"/>
              <a:t>retrouve</a:t>
            </a:r>
            <a:r>
              <a:rPr lang="en-GB" sz="1200" b="1" dirty="0"/>
              <a:t> pas.</a:t>
            </a:r>
          </a:p>
          <a:p>
            <a:pPr marL="114300" indent="0">
              <a:buNone/>
            </a:pPr>
            <a:endParaRPr lang="en-GB" sz="1200" b="1" dirty="0"/>
          </a:p>
          <a:p>
            <a:pPr marL="114300" indent="0">
              <a:buNone/>
            </a:pPr>
            <a:endParaRPr lang="en-GB" sz="1200" dirty="0"/>
          </a:p>
          <a:p>
            <a:pPr marL="114300" indent="0">
              <a:buNone/>
            </a:pPr>
            <a:r>
              <a:rPr lang="en-GB" sz="1200" dirty="0"/>
              <a:t>Le </a:t>
            </a:r>
            <a:r>
              <a:rPr lang="en-GB" sz="1200" dirty="0" err="1"/>
              <a:t>marché</a:t>
            </a:r>
            <a:r>
              <a:rPr lang="en-GB" sz="1200" dirty="0"/>
              <a:t> de </a:t>
            </a:r>
            <a:r>
              <a:rPr lang="en-GB" sz="1200" dirty="0" err="1"/>
              <a:t>l’agriculture</a:t>
            </a:r>
            <a:r>
              <a:rPr lang="en-GB" sz="1200" dirty="0"/>
              <a:t> bio </a:t>
            </a:r>
            <a:r>
              <a:rPr lang="en-GB" sz="1200" dirty="0" err="1"/>
              <a:t>est</a:t>
            </a:r>
            <a:r>
              <a:rPr lang="en-GB" sz="1200" dirty="0"/>
              <a:t> </a:t>
            </a:r>
            <a:r>
              <a:rPr lang="en-GB" sz="1200" dirty="0" err="1"/>
              <a:t>en</a:t>
            </a:r>
            <a:r>
              <a:rPr lang="en-GB" sz="1200" dirty="0"/>
              <a:t> plein </a:t>
            </a:r>
            <a:r>
              <a:rPr lang="en-GB" sz="1200" dirty="0" err="1"/>
              <a:t>essor</a:t>
            </a:r>
            <a:r>
              <a:rPr lang="en-GB" sz="1200" dirty="0"/>
              <a:t> </a:t>
            </a:r>
            <a:r>
              <a:rPr lang="en-GB" sz="1200" dirty="0" err="1"/>
              <a:t>mais</a:t>
            </a:r>
            <a:r>
              <a:rPr lang="en-GB" sz="1200" dirty="0"/>
              <a:t> </a:t>
            </a:r>
            <a:r>
              <a:rPr lang="fr-FR" sz="1200" dirty="0"/>
              <a:t>Les producteurs ne sont pas les premiers bénéficiaires de ce boom.</a:t>
            </a:r>
          </a:p>
          <a:p>
            <a:pPr marL="114300" indent="0">
              <a:buNone/>
            </a:pPr>
            <a:endParaRPr lang="en-GB" sz="1200" b="1" dirty="0"/>
          </a:p>
          <a:p>
            <a:pPr marL="114300" indent="0">
              <a:buNone/>
            </a:pPr>
            <a:endParaRPr lang="en-GB" sz="1200" b="1" dirty="0"/>
          </a:p>
          <a:p>
            <a:pPr marL="114300" indent="0">
              <a:buNone/>
            </a:pPr>
            <a:r>
              <a:rPr lang="en-GB" sz="1200" dirty="0"/>
              <a:t>Les </a:t>
            </a:r>
            <a:r>
              <a:rPr lang="en-GB" sz="1200" dirty="0" err="1"/>
              <a:t>différentes</a:t>
            </a:r>
            <a:r>
              <a:rPr lang="en-GB" sz="1200" dirty="0"/>
              <a:t> solutions entre organisation a but </a:t>
            </a:r>
            <a:r>
              <a:rPr lang="en-GB" sz="1200" dirty="0" err="1"/>
              <a:t>lucratif</a:t>
            </a:r>
            <a:r>
              <a:rPr lang="en-GB" sz="1200" dirty="0"/>
              <a:t> et AMAP </a:t>
            </a:r>
            <a:r>
              <a:rPr lang="en-GB" sz="1200" dirty="0" err="1"/>
              <a:t>n’offrent</a:t>
            </a:r>
            <a:r>
              <a:rPr lang="en-GB" sz="1200" dirty="0"/>
              <a:t> pas de </a:t>
            </a:r>
            <a:r>
              <a:rPr lang="en-GB" sz="1200" dirty="0" err="1"/>
              <a:t>reelles</a:t>
            </a:r>
            <a:r>
              <a:rPr lang="en-GB" sz="1200" dirty="0"/>
              <a:t> </a:t>
            </a:r>
            <a:r>
              <a:rPr lang="en-GB" sz="1200" dirty="0" err="1"/>
              <a:t>flexibilité</a:t>
            </a:r>
            <a:r>
              <a:rPr lang="en-GB" sz="1200" dirty="0"/>
              <a:t> au </a:t>
            </a:r>
            <a:r>
              <a:rPr lang="en-GB" sz="1200" dirty="0" err="1"/>
              <a:t>consommateur</a:t>
            </a:r>
            <a:r>
              <a:rPr lang="en-GB" sz="1200" dirty="0"/>
              <a:t>.</a:t>
            </a:r>
            <a:endParaRPr lang="en-GB" sz="1100" dirty="0"/>
          </a:p>
          <a:p>
            <a:pPr marL="114300" indent="0">
              <a:buNone/>
            </a:pPr>
            <a:endParaRPr lang="en-GB" sz="1200" b="1" dirty="0"/>
          </a:p>
          <a:p>
            <a:pPr marL="114300" indent="0">
              <a:buNone/>
            </a:pPr>
            <a:endParaRPr lang="en-GB" sz="14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38756" y="1162347"/>
            <a:ext cx="3473100" cy="28188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fr-FR" sz="1400" b="1" dirty="0"/>
              <a:t>Une demande en pleine croissance.</a:t>
            </a:r>
          </a:p>
          <a:p>
            <a:pPr marL="0" lvl="0" indent="0">
              <a:buNone/>
            </a:pPr>
            <a:endParaRPr lang="fr-FR" sz="1400" b="1" dirty="0"/>
          </a:p>
          <a:p>
            <a:pPr marL="0" lvl="0" indent="0">
              <a:buNone/>
            </a:pPr>
            <a:r>
              <a:rPr lang="fr-FR" sz="1400" dirty="0"/>
              <a:t>Une croissance annuelle de 10,4% d’après le ministère de l’agriculture</a:t>
            </a:r>
          </a:p>
          <a:p>
            <a:pPr marL="0" lvl="0" indent="0">
              <a:buNone/>
            </a:pPr>
            <a:endParaRPr lang="fr-FR" sz="1400" b="1" dirty="0"/>
          </a:p>
          <a:p>
            <a:pPr marL="0" lvl="0" indent="0">
              <a:buNone/>
            </a:pPr>
            <a:r>
              <a:rPr lang="fr-FR" sz="1400" dirty="0"/>
              <a:t>11% des Français envisageaient d’augmenter leur consommation future de produits bio. </a:t>
            </a:r>
          </a:p>
          <a:p>
            <a:pPr marL="0" lvl="0" indent="0">
              <a:buNone/>
            </a:pPr>
            <a:endParaRPr lang="fr-FR" sz="1400" dirty="0"/>
          </a:p>
          <a:p>
            <a:pPr marL="0" lvl="0" indent="0">
              <a:buNone/>
            </a:pPr>
            <a:r>
              <a:rPr lang="fr-FR" sz="1400" dirty="0"/>
              <a:t>Une </a:t>
            </a:r>
            <a:r>
              <a:rPr lang="fr-FR" sz="1400" dirty="0" err="1"/>
              <a:t>mutltitude</a:t>
            </a:r>
            <a:r>
              <a:rPr lang="fr-FR" sz="1400" dirty="0"/>
              <a:t> d’acteurs sur le marché entre AMAP et organisations à but lucratif.</a:t>
            </a:r>
          </a:p>
          <a:p>
            <a:pPr marL="0" lvl="0" indent="0">
              <a:buNone/>
            </a:pPr>
            <a:endParaRPr lang="fr-FR" sz="1400" b="1" dirty="0"/>
          </a:p>
          <a:p>
            <a:pPr marL="0" lvl="0" indent="0">
              <a:buNone/>
            </a:pPr>
            <a:endParaRPr lang="en" sz="1400" b="1" dirty="0"/>
          </a:p>
          <a:p>
            <a:pPr marL="0" lvl="0" indent="0">
              <a:buNone/>
            </a:pPr>
            <a:endParaRPr lang="en" sz="1400" dirty="0"/>
          </a:p>
          <a:p>
            <a:pPr marL="0" lvl="0" indent="0">
              <a:buNone/>
            </a:pPr>
            <a:endParaRPr lang="fr-FR" sz="14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318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00" y="1531502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2.</a:t>
            </a:r>
            <a:endParaRPr dirty="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9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ctrTitle" idx="4294967295"/>
          </p:nvPr>
        </p:nvSpPr>
        <p:spPr>
          <a:xfrm>
            <a:off x="1498200" y="1615254"/>
            <a:ext cx="6147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/>
              <a:t>L</a:t>
            </a:r>
            <a:r>
              <a:rPr lang="en" sz="6000" dirty="0"/>
              <a:t>e Big Concept</a:t>
            </a:r>
            <a:endParaRPr sz="6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294967295"/>
          </p:nvPr>
        </p:nvSpPr>
        <p:spPr>
          <a:xfrm>
            <a:off x="1498200" y="2914065"/>
            <a:ext cx="6147600" cy="3691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2000" dirty="0"/>
              <a:t>Une démarche gagnant-gagnant</a:t>
            </a:r>
          </a:p>
        </p:txBody>
      </p:sp>
      <p:sp>
        <p:nvSpPr>
          <p:cNvPr id="108" name="Google Shape;108;p18"/>
          <p:cNvSpPr/>
          <p:nvPr/>
        </p:nvSpPr>
        <p:spPr>
          <a:xfrm>
            <a:off x="4572790" y="357391"/>
            <a:ext cx="1401208" cy="1419822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 rot="1473096">
            <a:off x="3298769" y="1066323"/>
            <a:ext cx="819240" cy="79800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301783" y="221704"/>
            <a:ext cx="358654" cy="34852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487216">
            <a:off x="4071131" y="1803129"/>
            <a:ext cx="255164" cy="247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" name="Google Shape;107;p18">
            <a:extLst>
              <a:ext uri="{FF2B5EF4-FFF2-40B4-BE49-F238E27FC236}">
                <a16:creationId xmlns:a16="http://schemas.microsoft.com/office/drawing/2014/main" id="{929A66D4-AF28-4245-853C-5B07058B9ABB}"/>
              </a:ext>
            </a:extLst>
          </p:cNvPr>
          <p:cNvSpPr txBox="1">
            <a:spLocks/>
          </p:cNvSpPr>
          <p:nvPr/>
        </p:nvSpPr>
        <p:spPr>
          <a:xfrm>
            <a:off x="1586637" y="3480975"/>
            <a:ext cx="6147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0" indent="0" algn="ctr">
              <a:spcAft>
                <a:spcPts val="800"/>
              </a:spcAft>
              <a:buFont typeface="Bellota Text Light"/>
              <a:buNone/>
            </a:pPr>
            <a:r>
              <a:rPr lang="fr-FR" sz="2000" dirty="0"/>
              <a:t>qui soutient les producteurs tout en faisant plaisir aux consommateurs.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8" grpId="0" animBg="1"/>
      <p:bldP spid="1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</a:t>
            </a:r>
            <a:r>
              <a:rPr lang="en" dirty="0" err="1"/>
              <a:t>soutien</a:t>
            </a:r>
            <a:r>
              <a:rPr lang="en" dirty="0"/>
              <a:t> aux producteurs</a:t>
            </a:r>
            <a:endParaRPr dirty="0"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1497815" y="1662514"/>
            <a:ext cx="3766300" cy="24484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b="1" dirty="0"/>
              <a:t>Une </a:t>
            </a:r>
            <a:r>
              <a:rPr lang="en" sz="2000" b="1" dirty="0" err="1"/>
              <a:t>offre</a:t>
            </a:r>
            <a:r>
              <a:rPr lang="en" sz="2000" b="1" dirty="0"/>
              <a:t> </a:t>
            </a:r>
            <a:r>
              <a:rPr lang="en" sz="2000" b="1" dirty="0" err="1"/>
              <a:t>mixte</a:t>
            </a:r>
            <a:endParaRPr lang="en" sz="2000" b="1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dirty="0"/>
              <a:t>Entre AMAP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à"/>
            </a:pPr>
            <a:r>
              <a:rPr lang="fr-FR" sz="2000" dirty="0"/>
              <a:t>financement de la production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000" dirty="0"/>
              <a:t>E</a:t>
            </a:r>
            <a:r>
              <a:rPr lang="en" sz="2000" dirty="0"/>
              <a:t>t place de </a:t>
            </a:r>
            <a:r>
              <a:rPr lang="en" sz="2000" dirty="0" err="1"/>
              <a:t>marché</a:t>
            </a:r>
            <a:endParaRPr lang="en" sz="2000" dirty="0"/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à"/>
            </a:pPr>
            <a:r>
              <a:rPr lang="en" sz="2000" dirty="0"/>
              <a:t>augmentation les d</a:t>
            </a:r>
            <a:r>
              <a:rPr lang="en-GB" sz="2000" dirty="0" err="1"/>
              <a:t>ébouchés</a:t>
            </a:r>
            <a:r>
              <a:rPr lang="en-GB" sz="2000" dirty="0"/>
              <a:t> des </a:t>
            </a:r>
            <a:r>
              <a:rPr lang="en-GB" sz="2000" dirty="0" err="1"/>
              <a:t>producteurs</a:t>
            </a:r>
            <a:endParaRPr lang="en-GB" sz="2000" dirty="0"/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à"/>
            </a:pPr>
            <a:endParaRPr lang="en-GB" sz="2000"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Google Shape;312;p34">
            <a:extLst>
              <a:ext uri="{FF2B5EF4-FFF2-40B4-BE49-F238E27FC236}">
                <a16:creationId xmlns:a16="http://schemas.microsoft.com/office/drawing/2014/main" id="{BD063665-E0F4-4D4B-82A9-14608C3BCF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002" y="927500"/>
            <a:ext cx="3173416" cy="318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3;p34">
            <a:extLst>
              <a:ext uri="{FF2B5EF4-FFF2-40B4-BE49-F238E27FC236}">
                <a16:creationId xmlns:a16="http://schemas.microsoft.com/office/drawing/2014/main" id="{61AF2A56-3816-DF48-8FE8-60A0907F2EE0}"/>
              </a:ext>
            </a:extLst>
          </p:cNvPr>
          <p:cNvPicPr preferRelativeResize="0"/>
          <p:nvPr/>
        </p:nvPicPr>
        <p:blipFill>
          <a:blip r:embed="rId4"/>
          <a:srcRect t="2452" b="2452"/>
          <a:stretch/>
        </p:blipFill>
        <p:spPr>
          <a:xfrm>
            <a:off x="5374776" y="1006511"/>
            <a:ext cx="3025867" cy="302542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4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Une offre attractive</a:t>
            </a:r>
            <a:endParaRPr dirty="0"/>
          </a:p>
        </p:txBody>
      </p:sp>
      <p:sp>
        <p:nvSpPr>
          <p:cNvPr id="422" name="Google Shape;422;p4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677800" y="113465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DES ABONNEMENTS A LA CARTE</a:t>
            </a:r>
            <a:endParaRPr b="1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Des paniers qui correspondent à la manière dont on mange réellement</a:t>
            </a:r>
            <a:endParaRPr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4659151" y="113465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UNE OFFRE ALIMENTAIRE COMPLETE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Viandes</a:t>
            </a: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produits laitiers, prêt à consommer</a:t>
            </a:r>
            <a:endParaRPr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3044797" y="1134650"/>
            <a:ext cx="2912405" cy="2895968"/>
          </a:xfrm>
          <a:prstGeom prst="pie">
            <a:avLst>
              <a:gd name="adj1" fmla="val 10811098"/>
              <a:gd name="adj2" fmla="val 161793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1"/>
          <p:cNvSpPr/>
          <p:nvPr/>
        </p:nvSpPr>
        <p:spPr>
          <a:xfrm rot="5400000">
            <a:off x="3211167" y="1134650"/>
            <a:ext cx="2895968" cy="2895968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1"/>
          <p:cNvSpPr/>
          <p:nvPr/>
        </p:nvSpPr>
        <p:spPr>
          <a:xfrm rot="10800000">
            <a:off x="3211167" y="1283380"/>
            <a:ext cx="2895968" cy="2895968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/>
          <p:nvPr/>
        </p:nvSpPr>
        <p:spPr>
          <a:xfrm rot="-5400000">
            <a:off x="3061522" y="1272545"/>
            <a:ext cx="2895968" cy="2895968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1" name="Google Shape;431;p41"/>
          <p:cNvSpPr/>
          <p:nvPr/>
        </p:nvSpPr>
        <p:spPr>
          <a:xfrm>
            <a:off x="3297115" y="2024998"/>
            <a:ext cx="1106923" cy="54675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dirty="0">
                <a:solidFill>
                  <a:schemeClr val="lt1"/>
                </a:solidFill>
                <a:latin typeface="Satisfy"/>
              </a:rPr>
              <a:t>Adaptée</a:t>
            </a:r>
            <a:endParaRPr b="1" i="0" dirty="0">
              <a:ln>
                <a:noFill/>
              </a:ln>
              <a:solidFill>
                <a:schemeClr val="lt1"/>
              </a:solidFill>
              <a:latin typeface="Satisfy"/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4800478" y="2029833"/>
            <a:ext cx="879353" cy="5456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>
                <a:ln>
                  <a:noFill/>
                </a:ln>
                <a:solidFill>
                  <a:schemeClr val="lt1"/>
                </a:solidFill>
                <a:latin typeface="Satisfy"/>
              </a:rPr>
              <a:t>Large</a:t>
            </a:r>
            <a:endParaRPr b="1" i="0" dirty="0">
              <a:ln>
                <a:noFill/>
              </a:ln>
              <a:solidFill>
                <a:schemeClr val="lt1"/>
              </a:solidFill>
              <a:latin typeface="Satisfy"/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3103685" y="2732110"/>
            <a:ext cx="1381165" cy="5495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dirty="0">
                <a:solidFill>
                  <a:schemeClr val="lt1"/>
                </a:solidFill>
                <a:latin typeface="Satisfy"/>
              </a:rPr>
              <a:t>Inclusive</a:t>
            </a:r>
            <a:endParaRPr b="1" i="0" dirty="0">
              <a:ln>
                <a:noFill/>
              </a:ln>
              <a:solidFill>
                <a:schemeClr val="lt1"/>
              </a:solidFill>
              <a:latin typeface="Satisfy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4667657" y="2800642"/>
            <a:ext cx="1364870" cy="5315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dirty="0">
                <a:solidFill>
                  <a:schemeClr val="lt1"/>
                </a:solidFill>
                <a:latin typeface="Satisfy"/>
              </a:rPr>
              <a:t>Engageante</a:t>
            </a:r>
            <a:endParaRPr b="1" i="0" dirty="0">
              <a:ln>
                <a:noFill/>
              </a:ln>
              <a:solidFill>
                <a:schemeClr val="lt1"/>
              </a:solidFill>
              <a:latin typeface="Satisfy"/>
            </a:endParaRPr>
          </a:p>
        </p:txBody>
      </p:sp>
      <p:sp>
        <p:nvSpPr>
          <p:cNvPr id="18" name="Google Shape;424;p41">
            <a:extLst>
              <a:ext uri="{FF2B5EF4-FFF2-40B4-BE49-F238E27FC236}">
                <a16:creationId xmlns:a16="http://schemas.microsoft.com/office/drawing/2014/main" id="{A2FF646C-7E9F-7B48-AEF1-01C6A3B971BE}"/>
              </a:ext>
            </a:extLst>
          </p:cNvPr>
          <p:cNvSpPr/>
          <p:nvPr/>
        </p:nvSpPr>
        <p:spPr>
          <a:xfrm>
            <a:off x="4659151" y="2720529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UN ENGAGEMENT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L’association</a:t>
            </a: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est</a:t>
            </a: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totalement</a:t>
            </a: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animée</a:t>
            </a: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par et pour </a:t>
            </a: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ses</a:t>
            </a: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membres</a:t>
            </a:r>
            <a:endParaRPr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9" name="Google Shape;423;p41">
            <a:extLst>
              <a:ext uri="{FF2B5EF4-FFF2-40B4-BE49-F238E27FC236}">
                <a16:creationId xmlns:a16="http://schemas.microsoft.com/office/drawing/2014/main" id="{27C12757-B63B-AF48-8FC7-626C886B7321}"/>
              </a:ext>
            </a:extLst>
          </p:cNvPr>
          <p:cNvSpPr/>
          <p:nvPr/>
        </p:nvSpPr>
        <p:spPr>
          <a:xfrm>
            <a:off x="677799" y="2728213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DES ECHANGES</a:t>
            </a:r>
            <a:endParaRPr b="1"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Les </a:t>
            </a: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agriculteurs</a:t>
            </a: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et les </a:t>
            </a: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adh</a:t>
            </a:r>
            <a:r>
              <a:rPr lang="en-GB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e</a:t>
            </a: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rents </a:t>
            </a: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proposent</a:t>
            </a:r>
            <a:r>
              <a:rPr lang="en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des </a:t>
            </a:r>
            <a:r>
              <a:rPr lang="en" dirty="0" err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activités</a:t>
            </a:r>
            <a:endParaRPr dirty="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  <p:extLst>
      <p:ext uri="{BB962C8B-B14F-4D97-AF65-F5344CB8AC3E}">
        <p14:creationId xmlns:p14="http://schemas.microsoft.com/office/powerpoint/2010/main" val="335385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/>
      <p:bldP spid="432" grpId="0"/>
      <p:bldP spid="433" grpId="0"/>
    </p:bldLst>
  </p:timing>
</p:sld>
</file>

<file path=ppt/theme/theme1.xml><?xml version="1.0" encoding="utf-8"?>
<a:theme xmlns:a="http://schemas.openxmlformats.org/drawingml/2006/main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716</Words>
  <Application>Microsoft Macintosh PowerPoint</Application>
  <PresentationFormat>On-screen Show (16:9)</PresentationFormat>
  <Paragraphs>264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Satisfy</vt:lpstr>
      <vt:lpstr>Bellota Text</vt:lpstr>
      <vt:lpstr>Calibri</vt:lpstr>
      <vt:lpstr>Bellota Text Light</vt:lpstr>
      <vt:lpstr>Wingdings</vt:lpstr>
      <vt:lpstr>Arial</vt:lpstr>
      <vt:lpstr>Lafew template</vt:lpstr>
      <vt:lpstr>Fresh &amp; Wild</vt:lpstr>
      <vt:lpstr>Sommaire</vt:lpstr>
      <vt:lpstr>1. Contexte et Enjeux</vt:lpstr>
      <vt:lpstr>L’équipe</vt:lpstr>
      <vt:lpstr>Contexte et Enjeux</vt:lpstr>
      <vt:lpstr>2. Solution</vt:lpstr>
      <vt:lpstr>Le Big Concept</vt:lpstr>
      <vt:lpstr>Le soutien aux producteurs</vt:lpstr>
      <vt:lpstr>Une offre attractive</vt:lpstr>
      <vt:lpstr>L’utilisateur : comment ça marche ?</vt:lpstr>
      <vt:lpstr>Le gestionnaire : comment ça marche ?</vt:lpstr>
      <vt:lpstr>Fonctionnalités</vt:lpstr>
      <vt:lpstr>PowerPoint Presentation</vt:lpstr>
      <vt:lpstr>Arborescence du Site</vt:lpstr>
      <vt:lpstr>3. Démonstration</vt:lpstr>
      <vt:lpstr>Un jour sur le site</vt:lpstr>
      <vt:lpstr>4. Bilan</vt:lpstr>
      <vt:lpstr>Les moyens</vt:lpstr>
      <vt:lpstr>Les Métriques</vt:lpstr>
      <vt:lpstr>PowerPoint Presentation</vt:lpstr>
      <vt:lpstr>Le bilan humain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 &amp; Wild</dc:title>
  <cp:lastModifiedBy>Ck Dieng</cp:lastModifiedBy>
  <cp:revision>99</cp:revision>
  <dcterms:modified xsi:type="dcterms:W3CDTF">2022-03-21T14:40:57Z</dcterms:modified>
</cp:coreProperties>
</file>